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TAN Tangkiwood" charset="1" panose="00000000000000000000"/>
      <p:regular r:id="rId24"/>
    </p:embeddedFont>
    <p:embeddedFont>
      <p:font typeface="Bree Serif" charset="1" panose="02000503040000020004"/>
      <p:regular r:id="rId25"/>
    </p:embeddedFont>
    <p:embeddedFont>
      <p:font typeface="DM Sans" charset="1" panose="00000000000000000000"/>
      <p:regular r:id="rId26"/>
    </p:embeddedFont>
    <p:embeddedFont>
      <p:font typeface="DM Sans Bold"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https://www.figma.com/proto/c3rOpjMNdunNyYjEdiSzhX/Project-ANSI?page-id=0%3A1&amp;node-id=26-2&amp;p=f&amp;viewport=351%2C1785%2C0.63&amp;t=4irRcvX6aiJC6Q7f-1&amp;scaling=scale-down&amp;content-scaling=fixed&amp;starting-point-node-id=26%3A2"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embeddings/oleObject1.bin" Type="http://schemas.openxmlformats.org/officeDocument/2006/relationships/oleObjec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2306437" y="4286387"/>
            <a:ext cx="6105388" cy="6105388"/>
          </a:xfrm>
          <a:custGeom>
            <a:avLst/>
            <a:gdLst/>
            <a:ahLst/>
            <a:cxnLst/>
            <a:rect r="r" b="b" t="t" l="l"/>
            <a:pathLst>
              <a:path h="6105388" w="6105388">
                <a:moveTo>
                  <a:pt x="6105388" y="0"/>
                </a:moveTo>
                <a:lnTo>
                  <a:pt x="0" y="0"/>
                </a:lnTo>
                <a:lnTo>
                  <a:pt x="0" y="6105388"/>
                </a:lnTo>
                <a:lnTo>
                  <a:pt x="6105388" y="6105388"/>
                </a:lnTo>
                <a:lnTo>
                  <a:pt x="610538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878441" y="6418292"/>
            <a:ext cx="15380859" cy="920789"/>
          </a:xfrm>
          <a:prstGeom prst="rect">
            <a:avLst/>
          </a:prstGeom>
        </p:spPr>
        <p:txBody>
          <a:bodyPr anchor="t" rtlCol="false" tIns="0" lIns="0" bIns="0" rIns="0">
            <a:spAutoFit/>
          </a:bodyPr>
          <a:lstStyle/>
          <a:p>
            <a:pPr algn="ctr">
              <a:lnSpc>
                <a:spcPts val="4900"/>
              </a:lnSpc>
            </a:pPr>
            <a:r>
              <a:rPr lang="en-US" sz="7000">
                <a:solidFill>
                  <a:srgbClr val="08326D"/>
                </a:solidFill>
                <a:latin typeface="TAN Tangkiwood"/>
                <a:ea typeface="TAN Tangkiwood"/>
                <a:cs typeface="TAN Tangkiwood"/>
                <a:sym typeface="TAN Tangkiwood"/>
              </a:rPr>
              <a:t>Sistem Laundry Digital Berbasis Mobile Apps</a:t>
            </a:r>
          </a:p>
        </p:txBody>
      </p:sp>
      <p:sp>
        <p:nvSpPr>
          <p:cNvPr name="TextBox 6" id="6"/>
          <p:cNvSpPr txBox="true"/>
          <p:nvPr/>
        </p:nvSpPr>
        <p:spPr>
          <a:xfrm rot="0">
            <a:off x="6033165" y="2944213"/>
            <a:ext cx="10982965" cy="2960575"/>
          </a:xfrm>
          <a:prstGeom prst="rect">
            <a:avLst/>
          </a:prstGeom>
        </p:spPr>
        <p:txBody>
          <a:bodyPr anchor="t" rtlCol="false" tIns="0" lIns="0" bIns="0" rIns="0">
            <a:spAutoFit/>
          </a:bodyPr>
          <a:lstStyle/>
          <a:p>
            <a:pPr algn="r">
              <a:lnSpc>
                <a:spcPts val="9431"/>
              </a:lnSpc>
            </a:pPr>
            <a:r>
              <a:rPr lang="en-US" sz="13473">
                <a:solidFill>
                  <a:srgbClr val="08326D"/>
                </a:solidFill>
                <a:latin typeface="TAN Tangkiwood"/>
                <a:ea typeface="TAN Tangkiwood"/>
                <a:cs typeface="TAN Tangkiwood"/>
                <a:sym typeface="TAN Tangkiwood"/>
              </a:rPr>
              <a:t>TUWANSY LAUNDRY</a:t>
            </a:r>
          </a:p>
        </p:txBody>
      </p:sp>
      <p:sp>
        <p:nvSpPr>
          <p:cNvPr name="AutoShape 7" id="7"/>
          <p:cNvSpPr/>
          <p:nvPr/>
        </p:nvSpPr>
        <p:spPr>
          <a:xfrm>
            <a:off x="10180452" y="5923837"/>
            <a:ext cx="6835678" cy="0"/>
          </a:xfrm>
          <a:prstGeom prst="line">
            <a:avLst/>
          </a:prstGeom>
          <a:ln cap="flat" w="38100">
            <a:solidFill>
              <a:srgbClr val="08326D"/>
            </a:solidFill>
            <a:prstDash val="solid"/>
            <a:headEnd type="none" len="sm" w="sm"/>
            <a:tailEnd type="none" len="sm" w="sm"/>
          </a:ln>
        </p:spPr>
      </p:sp>
      <p:sp>
        <p:nvSpPr>
          <p:cNvPr name="TextBox 8" id="8"/>
          <p:cNvSpPr txBox="true"/>
          <p:nvPr/>
        </p:nvSpPr>
        <p:spPr>
          <a:xfrm rot="0">
            <a:off x="2120488" y="7640294"/>
            <a:ext cx="15380859" cy="1308141"/>
          </a:xfrm>
          <a:prstGeom prst="rect">
            <a:avLst/>
          </a:prstGeom>
        </p:spPr>
        <p:txBody>
          <a:bodyPr anchor="t" rtlCol="false" tIns="0" lIns="0" bIns="0" rIns="0">
            <a:spAutoFit/>
          </a:bodyPr>
          <a:lstStyle/>
          <a:p>
            <a:pPr algn="ctr">
              <a:lnSpc>
                <a:spcPts val="4130"/>
              </a:lnSpc>
            </a:pPr>
            <a:r>
              <a:rPr lang="en-US" sz="5900">
                <a:solidFill>
                  <a:srgbClr val="3871C1"/>
                </a:solidFill>
                <a:latin typeface="TAN Tangkiwood"/>
                <a:ea typeface="TAN Tangkiwood"/>
                <a:cs typeface="TAN Tangkiwood"/>
                <a:sym typeface="TAN Tangkiwood"/>
              </a:rPr>
              <a:t>Kelompok 2 </a:t>
            </a:r>
          </a:p>
          <a:p>
            <a:pPr algn="ctr">
              <a:lnSpc>
                <a:spcPts val="4130"/>
              </a:lnSpc>
            </a:pPr>
            <a:r>
              <a:rPr lang="en-US" sz="5900">
                <a:solidFill>
                  <a:srgbClr val="3871C1"/>
                </a:solidFill>
                <a:latin typeface="TAN Tangkiwood"/>
                <a:ea typeface="TAN Tangkiwood"/>
                <a:cs typeface="TAN Tangkiwood"/>
                <a:sym typeface="TAN Tangkiwood"/>
              </a:rPr>
              <a:t>Analisis dan Perancangan Sistem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854014" y="1028700"/>
            <a:ext cx="9053941" cy="8746739"/>
          </a:xfrm>
          <a:custGeom>
            <a:avLst/>
            <a:gdLst/>
            <a:ahLst/>
            <a:cxnLst/>
            <a:rect r="r" b="b" t="t" l="l"/>
            <a:pathLst>
              <a:path h="8746739" w="9053941">
                <a:moveTo>
                  <a:pt x="0" y="0"/>
                </a:moveTo>
                <a:lnTo>
                  <a:pt x="9053941" y="0"/>
                </a:lnTo>
                <a:lnTo>
                  <a:pt x="9053941" y="8746739"/>
                </a:lnTo>
                <a:lnTo>
                  <a:pt x="0" y="8746739"/>
                </a:lnTo>
                <a:lnTo>
                  <a:pt x="0" y="0"/>
                </a:lnTo>
                <a:close/>
              </a:path>
            </a:pathLst>
          </a:custGeom>
          <a:blipFill>
            <a:blip r:embed="rId3"/>
            <a:stretch>
              <a:fillRect l="-614" t="0" r="-2474" b="-365"/>
            </a:stretch>
          </a:blipFill>
        </p:spPr>
      </p:sp>
      <p:sp>
        <p:nvSpPr>
          <p:cNvPr name="TextBox 4" id="4"/>
          <p:cNvSpPr txBox="true"/>
          <p:nvPr/>
        </p:nvSpPr>
        <p:spPr>
          <a:xfrm rot="0">
            <a:off x="-1074189" y="161925"/>
            <a:ext cx="12803506" cy="1082702"/>
          </a:xfrm>
          <a:prstGeom prst="rect">
            <a:avLst/>
          </a:prstGeom>
        </p:spPr>
        <p:txBody>
          <a:bodyPr anchor="t" rtlCol="false" tIns="0" lIns="0" bIns="0" rIns="0">
            <a:spAutoFit/>
          </a:bodyPr>
          <a:lstStyle/>
          <a:p>
            <a:pPr algn="ctr">
              <a:lnSpc>
                <a:spcPts val="5740"/>
              </a:lnSpc>
            </a:pPr>
            <a:r>
              <a:rPr lang="en-US" sz="8200">
                <a:solidFill>
                  <a:srgbClr val="08326D"/>
                </a:solidFill>
                <a:latin typeface="TAN Tangkiwood"/>
                <a:ea typeface="TAN Tangkiwood"/>
                <a:cs typeface="TAN Tangkiwood"/>
                <a:sym typeface="TAN Tangkiwood"/>
              </a:rPr>
              <a:t>UML (Sequence Diagram)</a:t>
            </a:r>
          </a:p>
        </p:txBody>
      </p:sp>
      <p:sp>
        <p:nvSpPr>
          <p:cNvPr name="TextBox 5" id="5"/>
          <p:cNvSpPr txBox="true"/>
          <p:nvPr/>
        </p:nvSpPr>
        <p:spPr>
          <a:xfrm rot="0">
            <a:off x="0" y="1016027"/>
            <a:ext cx="5693008" cy="1837673"/>
          </a:xfrm>
          <a:prstGeom prst="rect">
            <a:avLst/>
          </a:prstGeom>
        </p:spPr>
        <p:txBody>
          <a:bodyPr anchor="t" rtlCol="false" tIns="0" lIns="0" bIns="0" rIns="0">
            <a:spAutoFit/>
          </a:bodyPr>
          <a:lstStyle/>
          <a:p>
            <a:pPr algn="ctr">
              <a:lnSpc>
                <a:spcPts val="6860"/>
              </a:lnSpc>
              <a:spcBef>
                <a:spcPct val="0"/>
              </a:spcBef>
            </a:pPr>
            <a:r>
              <a:rPr lang="en-US" sz="4900">
                <a:solidFill>
                  <a:srgbClr val="08326D"/>
                </a:solidFill>
                <a:latin typeface="TAN Tangkiwood"/>
                <a:ea typeface="TAN Tangkiwood"/>
                <a:cs typeface="TAN Tangkiwood"/>
                <a:sym typeface="TAN Tangkiwood"/>
              </a:rPr>
              <a:t>Payment processing sequence diagram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114059" y="257002"/>
            <a:ext cx="9145241" cy="9772995"/>
          </a:xfrm>
          <a:custGeom>
            <a:avLst/>
            <a:gdLst/>
            <a:ahLst/>
            <a:cxnLst/>
            <a:rect r="r" b="b" t="t" l="l"/>
            <a:pathLst>
              <a:path h="9772995" w="9145241">
                <a:moveTo>
                  <a:pt x="0" y="0"/>
                </a:moveTo>
                <a:lnTo>
                  <a:pt x="9145241" y="0"/>
                </a:lnTo>
                <a:lnTo>
                  <a:pt x="9145241" y="9772996"/>
                </a:lnTo>
                <a:lnTo>
                  <a:pt x="0" y="9772996"/>
                </a:lnTo>
                <a:lnTo>
                  <a:pt x="0" y="0"/>
                </a:lnTo>
                <a:close/>
              </a:path>
            </a:pathLst>
          </a:custGeom>
          <a:blipFill>
            <a:blip r:embed="rId3"/>
            <a:stretch>
              <a:fillRect l="0" t="0" r="0" b="0"/>
            </a:stretch>
          </a:blipFill>
        </p:spPr>
      </p:sp>
      <p:sp>
        <p:nvSpPr>
          <p:cNvPr name="TextBox 4" id="4"/>
          <p:cNvSpPr txBox="true"/>
          <p:nvPr/>
        </p:nvSpPr>
        <p:spPr>
          <a:xfrm rot="0">
            <a:off x="-2284659" y="142875"/>
            <a:ext cx="12803506" cy="1514514"/>
          </a:xfrm>
          <a:prstGeom prst="rect">
            <a:avLst/>
          </a:prstGeom>
        </p:spPr>
        <p:txBody>
          <a:bodyPr anchor="t" rtlCol="false" tIns="0" lIns="0" bIns="0" rIns="0">
            <a:spAutoFit/>
          </a:bodyPr>
          <a:lstStyle/>
          <a:p>
            <a:pPr algn="ctr">
              <a:lnSpc>
                <a:spcPts val="4830"/>
              </a:lnSpc>
            </a:pPr>
            <a:r>
              <a:rPr lang="en-US" sz="6900">
                <a:solidFill>
                  <a:srgbClr val="08326D"/>
                </a:solidFill>
                <a:latin typeface="TAN Tangkiwood"/>
                <a:ea typeface="TAN Tangkiwood"/>
                <a:cs typeface="TAN Tangkiwood"/>
                <a:sym typeface="TAN Tangkiwood"/>
              </a:rPr>
              <a:t>UML (Activity Diagram)</a:t>
            </a:r>
          </a:p>
          <a:p>
            <a:pPr algn="ctr">
              <a:lnSpc>
                <a:spcPts val="4830"/>
              </a:lnSpc>
            </a:pPr>
          </a:p>
        </p:txBody>
      </p:sp>
      <p:sp>
        <p:nvSpPr>
          <p:cNvPr name="TextBox 5" id="5"/>
          <p:cNvSpPr txBox="true"/>
          <p:nvPr/>
        </p:nvSpPr>
        <p:spPr>
          <a:xfrm rot="0">
            <a:off x="307578" y="5125342"/>
            <a:ext cx="7355938" cy="1333500"/>
          </a:xfrm>
          <a:prstGeom prst="rect">
            <a:avLst/>
          </a:prstGeom>
        </p:spPr>
        <p:txBody>
          <a:bodyPr anchor="t" rtlCol="false" tIns="0" lIns="0" bIns="0" rIns="0">
            <a:spAutoFit/>
          </a:bodyPr>
          <a:lstStyle/>
          <a:p>
            <a:pPr algn="ctr">
              <a:lnSpc>
                <a:spcPts val="4200"/>
              </a:lnSpc>
            </a:pPr>
            <a:r>
              <a:rPr lang="en-US" sz="6000">
                <a:solidFill>
                  <a:srgbClr val="5E89C5"/>
                </a:solidFill>
                <a:latin typeface="TAN Tangkiwood"/>
                <a:ea typeface="TAN Tangkiwood"/>
                <a:cs typeface="TAN Tangkiwood"/>
                <a:sym typeface="TAN Tangkiwood"/>
              </a:rPr>
              <a:t>Pelanggan Melakukan Pemesanan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2279664"/>
            <a:ext cx="13327603" cy="7413479"/>
          </a:xfrm>
          <a:custGeom>
            <a:avLst/>
            <a:gdLst/>
            <a:ahLst/>
            <a:cxnLst/>
            <a:rect r="r" b="b" t="t" l="l"/>
            <a:pathLst>
              <a:path h="7413479" w="13327603">
                <a:moveTo>
                  <a:pt x="0" y="0"/>
                </a:moveTo>
                <a:lnTo>
                  <a:pt x="13327603" y="0"/>
                </a:lnTo>
                <a:lnTo>
                  <a:pt x="13327603" y="7413479"/>
                </a:lnTo>
                <a:lnTo>
                  <a:pt x="0" y="7413479"/>
                </a:lnTo>
                <a:lnTo>
                  <a:pt x="0" y="0"/>
                </a:lnTo>
                <a:close/>
              </a:path>
            </a:pathLst>
          </a:custGeom>
          <a:blipFill>
            <a:blip r:embed="rId3"/>
            <a:stretch>
              <a:fillRect l="0" t="0" r="0" b="0"/>
            </a:stretch>
          </a:blipFill>
        </p:spPr>
      </p:sp>
      <p:sp>
        <p:nvSpPr>
          <p:cNvPr name="TextBox 4" id="4"/>
          <p:cNvSpPr txBox="true"/>
          <p:nvPr/>
        </p:nvSpPr>
        <p:spPr>
          <a:xfrm rot="0">
            <a:off x="10518847" y="787426"/>
            <a:ext cx="7355938" cy="1181101"/>
          </a:xfrm>
          <a:prstGeom prst="rect">
            <a:avLst/>
          </a:prstGeom>
        </p:spPr>
        <p:txBody>
          <a:bodyPr anchor="t" rtlCol="false" tIns="0" lIns="0" bIns="0" rIns="0">
            <a:spAutoFit/>
          </a:bodyPr>
          <a:lstStyle/>
          <a:p>
            <a:pPr algn="ctr">
              <a:lnSpc>
                <a:spcPts val="3780"/>
              </a:lnSpc>
            </a:pPr>
            <a:r>
              <a:rPr lang="en-US" sz="5400">
                <a:solidFill>
                  <a:srgbClr val="5E89C5"/>
                </a:solidFill>
                <a:latin typeface="TAN Tangkiwood"/>
                <a:ea typeface="TAN Tangkiwood"/>
                <a:cs typeface="TAN Tangkiwood"/>
                <a:sym typeface="TAN Tangkiwood"/>
              </a:rPr>
              <a:t>Pelanggan Melakukan Pembayaran</a:t>
            </a:r>
          </a:p>
        </p:txBody>
      </p:sp>
      <p:sp>
        <p:nvSpPr>
          <p:cNvPr name="TextBox 5" id="5"/>
          <p:cNvSpPr txBox="true"/>
          <p:nvPr/>
        </p:nvSpPr>
        <p:spPr>
          <a:xfrm rot="0">
            <a:off x="-2284659" y="142875"/>
            <a:ext cx="12803506" cy="1514514"/>
          </a:xfrm>
          <a:prstGeom prst="rect">
            <a:avLst/>
          </a:prstGeom>
        </p:spPr>
        <p:txBody>
          <a:bodyPr anchor="t" rtlCol="false" tIns="0" lIns="0" bIns="0" rIns="0">
            <a:spAutoFit/>
          </a:bodyPr>
          <a:lstStyle/>
          <a:p>
            <a:pPr algn="ctr">
              <a:lnSpc>
                <a:spcPts val="4830"/>
              </a:lnSpc>
            </a:pPr>
            <a:r>
              <a:rPr lang="en-US" sz="6900">
                <a:solidFill>
                  <a:srgbClr val="08326D"/>
                </a:solidFill>
                <a:latin typeface="TAN Tangkiwood"/>
                <a:ea typeface="TAN Tangkiwood"/>
                <a:cs typeface="TAN Tangkiwood"/>
                <a:sym typeface="TAN Tangkiwood"/>
              </a:rPr>
              <a:t>UML (Activity Diagram)</a:t>
            </a:r>
          </a:p>
          <a:p>
            <a:pPr algn="ctr">
              <a:lnSpc>
                <a:spcPts val="483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461647" y="2263027"/>
            <a:ext cx="3019555" cy="6356958"/>
          </a:xfrm>
          <a:custGeom>
            <a:avLst/>
            <a:gdLst/>
            <a:ahLst/>
            <a:cxnLst/>
            <a:rect r="r" b="b" t="t" l="l"/>
            <a:pathLst>
              <a:path h="6356958" w="3019555">
                <a:moveTo>
                  <a:pt x="0" y="0"/>
                </a:moveTo>
                <a:lnTo>
                  <a:pt x="3019555" y="0"/>
                </a:lnTo>
                <a:lnTo>
                  <a:pt x="3019555" y="6356958"/>
                </a:lnTo>
                <a:lnTo>
                  <a:pt x="0" y="6356958"/>
                </a:lnTo>
                <a:lnTo>
                  <a:pt x="0" y="0"/>
                </a:lnTo>
                <a:close/>
              </a:path>
            </a:pathLst>
          </a:custGeom>
          <a:blipFill>
            <a:blip r:embed="rId3"/>
            <a:stretch>
              <a:fillRect l="0" t="0" r="0" b="0"/>
            </a:stretch>
          </a:blipFill>
        </p:spPr>
      </p:sp>
      <p:sp>
        <p:nvSpPr>
          <p:cNvPr name="Freeform 4" id="4"/>
          <p:cNvSpPr/>
          <p:nvPr/>
        </p:nvSpPr>
        <p:spPr>
          <a:xfrm flipH="false" flipV="false" rot="0">
            <a:off x="7357502" y="2263027"/>
            <a:ext cx="3019555" cy="6356958"/>
          </a:xfrm>
          <a:custGeom>
            <a:avLst/>
            <a:gdLst/>
            <a:ahLst/>
            <a:cxnLst/>
            <a:rect r="r" b="b" t="t" l="l"/>
            <a:pathLst>
              <a:path h="6356958" w="3019555">
                <a:moveTo>
                  <a:pt x="0" y="0"/>
                </a:moveTo>
                <a:lnTo>
                  <a:pt x="3019556" y="0"/>
                </a:lnTo>
                <a:lnTo>
                  <a:pt x="3019556" y="6356958"/>
                </a:lnTo>
                <a:lnTo>
                  <a:pt x="0" y="6356958"/>
                </a:lnTo>
                <a:lnTo>
                  <a:pt x="0" y="0"/>
                </a:lnTo>
                <a:close/>
              </a:path>
            </a:pathLst>
          </a:custGeom>
          <a:blipFill>
            <a:blip r:embed="rId4"/>
            <a:stretch>
              <a:fillRect l="0" t="0" r="0" b="0"/>
            </a:stretch>
          </a:blipFill>
        </p:spPr>
      </p:sp>
      <p:sp>
        <p:nvSpPr>
          <p:cNvPr name="Freeform 5" id="5"/>
          <p:cNvSpPr/>
          <p:nvPr/>
        </p:nvSpPr>
        <p:spPr>
          <a:xfrm flipH="false" flipV="false" rot="0">
            <a:off x="11252869" y="2263027"/>
            <a:ext cx="3019555" cy="6356958"/>
          </a:xfrm>
          <a:custGeom>
            <a:avLst/>
            <a:gdLst/>
            <a:ahLst/>
            <a:cxnLst/>
            <a:rect r="r" b="b" t="t" l="l"/>
            <a:pathLst>
              <a:path h="6356958" w="3019555">
                <a:moveTo>
                  <a:pt x="0" y="0"/>
                </a:moveTo>
                <a:lnTo>
                  <a:pt x="3019555" y="0"/>
                </a:lnTo>
                <a:lnTo>
                  <a:pt x="3019555" y="6356958"/>
                </a:lnTo>
                <a:lnTo>
                  <a:pt x="0" y="6356958"/>
                </a:lnTo>
                <a:lnTo>
                  <a:pt x="0" y="0"/>
                </a:lnTo>
                <a:close/>
              </a:path>
            </a:pathLst>
          </a:custGeom>
          <a:blipFill>
            <a:blip r:embed="rId5"/>
            <a:stretch>
              <a:fillRect l="0" t="0" r="0" b="0"/>
            </a:stretch>
          </a:blipFill>
        </p:spPr>
      </p:sp>
      <p:sp>
        <p:nvSpPr>
          <p:cNvPr name="TextBox 6" id="6"/>
          <p:cNvSpPr txBox="true"/>
          <p:nvPr/>
        </p:nvSpPr>
        <p:spPr>
          <a:xfrm rot="0">
            <a:off x="-715411" y="374787"/>
            <a:ext cx="12803506" cy="1082702"/>
          </a:xfrm>
          <a:prstGeom prst="rect">
            <a:avLst/>
          </a:prstGeom>
        </p:spPr>
        <p:txBody>
          <a:bodyPr anchor="t" rtlCol="false" tIns="0" lIns="0" bIns="0" rIns="0">
            <a:spAutoFit/>
          </a:bodyPr>
          <a:lstStyle/>
          <a:p>
            <a:pPr algn="ctr">
              <a:lnSpc>
                <a:spcPts val="5740"/>
              </a:lnSpc>
            </a:pPr>
            <a:r>
              <a:rPr lang="en-US" sz="8200">
                <a:solidFill>
                  <a:srgbClr val="08326D"/>
                </a:solidFill>
                <a:latin typeface="TAN Tangkiwood"/>
                <a:ea typeface="TAN Tangkiwood"/>
                <a:cs typeface="TAN Tangkiwood"/>
                <a:sym typeface="TAN Tangkiwood"/>
              </a:rPr>
              <a:t>Mock Up Login  &amp; Register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609792" y="2156596"/>
            <a:ext cx="3019555" cy="6356958"/>
          </a:xfrm>
          <a:custGeom>
            <a:avLst/>
            <a:gdLst/>
            <a:ahLst/>
            <a:cxnLst/>
            <a:rect r="r" b="b" t="t" l="l"/>
            <a:pathLst>
              <a:path h="6356958" w="3019555">
                <a:moveTo>
                  <a:pt x="0" y="0"/>
                </a:moveTo>
                <a:lnTo>
                  <a:pt x="3019555" y="0"/>
                </a:lnTo>
                <a:lnTo>
                  <a:pt x="3019555" y="6356958"/>
                </a:lnTo>
                <a:lnTo>
                  <a:pt x="0" y="6356958"/>
                </a:lnTo>
                <a:lnTo>
                  <a:pt x="0" y="0"/>
                </a:lnTo>
                <a:close/>
              </a:path>
            </a:pathLst>
          </a:custGeom>
          <a:blipFill>
            <a:blip r:embed="rId3"/>
            <a:stretch>
              <a:fillRect l="0" t="0" r="0" b="0"/>
            </a:stretch>
          </a:blipFill>
        </p:spPr>
      </p:sp>
      <p:sp>
        <p:nvSpPr>
          <p:cNvPr name="Freeform 4" id="4"/>
          <p:cNvSpPr/>
          <p:nvPr/>
        </p:nvSpPr>
        <p:spPr>
          <a:xfrm flipH="false" flipV="false" rot="0">
            <a:off x="3984989" y="2156596"/>
            <a:ext cx="3019555" cy="6356958"/>
          </a:xfrm>
          <a:custGeom>
            <a:avLst/>
            <a:gdLst/>
            <a:ahLst/>
            <a:cxnLst/>
            <a:rect r="r" b="b" t="t" l="l"/>
            <a:pathLst>
              <a:path h="6356958" w="3019555">
                <a:moveTo>
                  <a:pt x="0" y="0"/>
                </a:moveTo>
                <a:lnTo>
                  <a:pt x="3019555" y="0"/>
                </a:lnTo>
                <a:lnTo>
                  <a:pt x="3019555" y="6356958"/>
                </a:lnTo>
                <a:lnTo>
                  <a:pt x="0" y="6356958"/>
                </a:lnTo>
                <a:lnTo>
                  <a:pt x="0" y="0"/>
                </a:lnTo>
                <a:close/>
              </a:path>
            </a:pathLst>
          </a:custGeom>
          <a:blipFill>
            <a:blip r:embed="rId4"/>
            <a:stretch>
              <a:fillRect l="0" t="0" r="0" b="0"/>
            </a:stretch>
          </a:blipFill>
        </p:spPr>
      </p:sp>
      <p:sp>
        <p:nvSpPr>
          <p:cNvPr name="Freeform 5" id="5"/>
          <p:cNvSpPr/>
          <p:nvPr/>
        </p:nvSpPr>
        <p:spPr>
          <a:xfrm flipH="false" flipV="false" rot="0">
            <a:off x="7356969" y="2156596"/>
            <a:ext cx="3019555" cy="6356958"/>
          </a:xfrm>
          <a:custGeom>
            <a:avLst/>
            <a:gdLst/>
            <a:ahLst/>
            <a:cxnLst/>
            <a:rect r="r" b="b" t="t" l="l"/>
            <a:pathLst>
              <a:path h="6356958" w="3019555">
                <a:moveTo>
                  <a:pt x="0" y="0"/>
                </a:moveTo>
                <a:lnTo>
                  <a:pt x="3019556" y="0"/>
                </a:lnTo>
                <a:lnTo>
                  <a:pt x="3019556" y="6356958"/>
                </a:lnTo>
                <a:lnTo>
                  <a:pt x="0" y="6356958"/>
                </a:lnTo>
                <a:lnTo>
                  <a:pt x="0" y="0"/>
                </a:lnTo>
                <a:close/>
              </a:path>
            </a:pathLst>
          </a:custGeom>
          <a:blipFill>
            <a:blip r:embed="rId5"/>
            <a:stretch>
              <a:fillRect l="0" t="0" r="0" b="0"/>
            </a:stretch>
          </a:blipFill>
        </p:spPr>
      </p:sp>
      <p:sp>
        <p:nvSpPr>
          <p:cNvPr name="Freeform 6" id="6"/>
          <p:cNvSpPr/>
          <p:nvPr/>
        </p:nvSpPr>
        <p:spPr>
          <a:xfrm flipH="false" flipV="false" rot="0">
            <a:off x="10728950" y="2156596"/>
            <a:ext cx="3019555" cy="6356958"/>
          </a:xfrm>
          <a:custGeom>
            <a:avLst/>
            <a:gdLst/>
            <a:ahLst/>
            <a:cxnLst/>
            <a:rect r="r" b="b" t="t" l="l"/>
            <a:pathLst>
              <a:path h="6356958" w="3019555">
                <a:moveTo>
                  <a:pt x="0" y="0"/>
                </a:moveTo>
                <a:lnTo>
                  <a:pt x="3019555" y="0"/>
                </a:lnTo>
                <a:lnTo>
                  <a:pt x="3019555" y="6356958"/>
                </a:lnTo>
                <a:lnTo>
                  <a:pt x="0" y="6356958"/>
                </a:lnTo>
                <a:lnTo>
                  <a:pt x="0" y="0"/>
                </a:lnTo>
                <a:close/>
              </a:path>
            </a:pathLst>
          </a:custGeom>
          <a:blipFill>
            <a:blip r:embed="rId6"/>
            <a:stretch>
              <a:fillRect l="0" t="0" r="0" b="0"/>
            </a:stretch>
          </a:blipFill>
        </p:spPr>
      </p:sp>
      <p:sp>
        <p:nvSpPr>
          <p:cNvPr name="Freeform 7" id="7"/>
          <p:cNvSpPr/>
          <p:nvPr/>
        </p:nvSpPr>
        <p:spPr>
          <a:xfrm flipH="false" flipV="false" rot="0">
            <a:off x="14100930" y="2156596"/>
            <a:ext cx="3019555" cy="6356958"/>
          </a:xfrm>
          <a:custGeom>
            <a:avLst/>
            <a:gdLst/>
            <a:ahLst/>
            <a:cxnLst/>
            <a:rect r="r" b="b" t="t" l="l"/>
            <a:pathLst>
              <a:path h="6356958" w="3019555">
                <a:moveTo>
                  <a:pt x="0" y="0"/>
                </a:moveTo>
                <a:lnTo>
                  <a:pt x="3019555" y="0"/>
                </a:lnTo>
                <a:lnTo>
                  <a:pt x="3019555" y="6356958"/>
                </a:lnTo>
                <a:lnTo>
                  <a:pt x="0" y="6356958"/>
                </a:lnTo>
                <a:lnTo>
                  <a:pt x="0" y="0"/>
                </a:lnTo>
                <a:close/>
              </a:path>
            </a:pathLst>
          </a:custGeom>
          <a:blipFill>
            <a:blip r:embed="rId7"/>
            <a:stretch>
              <a:fillRect l="0" t="0" r="0" b="0"/>
            </a:stretch>
          </a:blipFill>
        </p:spPr>
      </p:sp>
      <p:sp>
        <p:nvSpPr>
          <p:cNvPr name="TextBox 8" id="8"/>
          <p:cNvSpPr txBox="true"/>
          <p:nvPr/>
        </p:nvSpPr>
        <p:spPr>
          <a:xfrm rot="0">
            <a:off x="-906986" y="161925"/>
            <a:ext cx="12803506" cy="1082702"/>
          </a:xfrm>
          <a:prstGeom prst="rect">
            <a:avLst/>
          </a:prstGeom>
        </p:spPr>
        <p:txBody>
          <a:bodyPr anchor="t" rtlCol="false" tIns="0" lIns="0" bIns="0" rIns="0">
            <a:spAutoFit/>
          </a:bodyPr>
          <a:lstStyle/>
          <a:p>
            <a:pPr algn="ctr">
              <a:lnSpc>
                <a:spcPts val="5740"/>
              </a:lnSpc>
            </a:pPr>
            <a:r>
              <a:rPr lang="en-US" sz="8200">
                <a:solidFill>
                  <a:srgbClr val="08326D"/>
                </a:solidFill>
                <a:latin typeface="TAN Tangkiwood"/>
                <a:ea typeface="TAN Tangkiwood"/>
                <a:cs typeface="TAN Tangkiwood"/>
                <a:sym typeface="TAN Tangkiwood"/>
              </a:rPr>
              <a:t>Contoh Mock Up Pelanggan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81994" y="2171242"/>
            <a:ext cx="3035790" cy="6391137"/>
          </a:xfrm>
          <a:custGeom>
            <a:avLst/>
            <a:gdLst/>
            <a:ahLst/>
            <a:cxnLst/>
            <a:rect r="r" b="b" t="t" l="l"/>
            <a:pathLst>
              <a:path h="6391137" w="3035790">
                <a:moveTo>
                  <a:pt x="0" y="0"/>
                </a:moveTo>
                <a:lnTo>
                  <a:pt x="3035791" y="0"/>
                </a:lnTo>
                <a:lnTo>
                  <a:pt x="3035791" y="6391137"/>
                </a:lnTo>
                <a:lnTo>
                  <a:pt x="0" y="6391137"/>
                </a:lnTo>
                <a:lnTo>
                  <a:pt x="0" y="0"/>
                </a:lnTo>
                <a:close/>
              </a:path>
            </a:pathLst>
          </a:custGeom>
          <a:blipFill>
            <a:blip r:embed="rId3"/>
            <a:stretch>
              <a:fillRect l="0" t="0" r="0" b="0"/>
            </a:stretch>
          </a:blipFill>
        </p:spPr>
      </p:sp>
      <p:sp>
        <p:nvSpPr>
          <p:cNvPr name="Freeform 4" id="4"/>
          <p:cNvSpPr/>
          <p:nvPr/>
        </p:nvSpPr>
        <p:spPr>
          <a:xfrm flipH="false" flipV="false" rot="0">
            <a:off x="11029124" y="2235460"/>
            <a:ext cx="2944635" cy="6199231"/>
          </a:xfrm>
          <a:custGeom>
            <a:avLst/>
            <a:gdLst/>
            <a:ahLst/>
            <a:cxnLst/>
            <a:rect r="r" b="b" t="t" l="l"/>
            <a:pathLst>
              <a:path h="6199231" w="2944635">
                <a:moveTo>
                  <a:pt x="0" y="0"/>
                </a:moveTo>
                <a:lnTo>
                  <a:pt x="2944635" y="0"/>
                </a:lnTo>
                <a:lnTo>
                  <a:pt x="2944635" y="6199231"/>
                </a:lnTo>
                <a:lnTo>
                  <a:pt x="0" y="6199231"/>
                </a:lnTo>
                <a:lnTo>
                  <a:pt x="0" y="0"/>
                </a:lnTo>
                <a:close/>
              </a:path>
            </a:pathLst>
          </a:custGeom>
          <a:blipFill>
            <a:blip r:embed="rId4"/>
            <a:stretch>
              <a:fillRect l="0" t="0" r="0" b="0"/>
            </a:stretch>
          </a:blipFill>
        </p:spPr>
      </p:sp>
      <p:sp>
        <p:nvSpPr>
          <p:cNvPr name="Freeform 5" id="5"/>
          <p:cNvSpPr/>
          <p:nvPr/>
        </p:nvSpPr>
        <p:spPr>
          <a:xfrm flipH="false" flipV="false" rot="0">
            <a:off x="7725393" y="2220067"/>
            <a:ext cx="2989406" cy="6293487"/>
          </a:xfrm>
          <a:custGeom>
            <a:avLst/>
            <a:gdLst/>
            <a:ahLst/>
            <a:cxnLst/>
            <a:rect r="r" b="b" t="t" l="l"/>
            <a:pathLst>
              <a:path h="6293487" w="2989406">
                <a:moveTo>
                  <a:pt x="0" y="0"/>
                </a:moveTo>
                <a:lnTo>
                  <a:pt x="2989406" y="0"/>
                </a:lnTo>
                <a:lnTo>
                  <a:pt x="2989406" y="6293487"/>
                </a:lnTo>
                <a:lnTo>
                  <a:pt x="0" y="6293487"/>
                </a:lnTo>
                <a:lnTo>
                  <a:pt x="0" y="0"/>
                </a:lnTo>
                <a:close/>
              </a:path>
            </a:pathLst>
          </a:custGeom>
          <a:blipFill>
            <a:blip r:embed="rId5"/>
            <a:stretch>
              <a:fillRect l="0" t="0" r="0" b="0"/>
            </a:stretch>
          </a:blipFill>
        </p:spPr>
      </p:sp>
      <p:sp>
        <p:nvSpPr>
          <p:cNvPr name="Freeform 6" id="6"/>
          <p:cNvSpPr/>
          <p:nvPr/>
        </p:nvSpPr>
        <p:spPr>
          <a:xfrm flipH="false" flipV="false" rot="0">
            <a:off x="4391513" y="2156596"/>
            <a:ext cx="3019555" cy="6356958"/>
          </a:xfrm>
          <a:custGeom>
            <a:avLst/>
            <a:gdLst/>
            <a:ahLst/>
            <a:cxnLst/>
            <a:rect r="r" b="b" t="t" l="l"/>
            <a:pathLst>
              <a:path h="6356958" w="3019555">
                <a:moveTo>
                  <a:pt x="0" y="0"/>
                </a:moveTo>
                <a:lnTo>
                  <a:pt x="3019555" y="0"/>
                </a:lnTo>
                <a:lnTo>
                  <a:pt x="3019555" y="6356958"/>
                </a:lnTo>
                <a:lnTo>
                  <a:pt x="0" y="6356958"/>
                </a:lnTo>
                <a:lnTo>
                  <a:pt x="0" y="0"/>
                </a:lnTo>
                <a:close/>
              </a:path>
            </a:pathLst>
          </a:custGeom>
          <a:blipFill>
            <a:blip r:embed="rId6"/>
            <a:stretch>
              <a:fillRect l="0" t="0" r="0" b="0"/>
            </a:stretch>
          </a:blipFill>
        </p:spPr>
      </p:sp>
      <p:sp>
        <p:nvSpPr>
          <p:cNvPr name="Freeform 7" id="7"/>
          <p:cNvSpPr/>
          <p:nvPr/>
        </p:nvSpPr>
        <p:spPr>
          <a:xfrm flipH="false" flipV="false" rot="0">
            <a:off x="14292279" y="2267195"/>
            <a:ext cx="2967021" cy="6246359"/>
          </a:xfrm>
          <a:custGeom>
            <a:avLst/>
            <a:gdLst/>
            <a:ahLst/>
            <a:cxnLst/>
            <a:rect r="r" b="b" t="t" l="l"/>
            <a:pathLst>
              <a:path h="6246359" w="2967021">
                <a:moveTo>
                  <a:pt x="0" y="0"/>
                </a:moveTo>
                <a:lnTo>
                  <a:pt x="2967021" y="0"/>
                </a:lnTo>
                <a:lnTo>
                  <a:pt x="2967021" y="6246359"/>
                </a:lnTo>
                <a:lnTo>
                  <a:pt x="0" y="6246359"/>
                </a:lnTo>
                <a:lnTo>
                  <a:pt x="0" y="0"/>
                </a:lnTo>
                <a:close/>
              </a:path>
            </a:pathLst>
          </a:custGeom>
          <a:blipFill>
            <a:blip r:embed="rId7"/>
            <a:stretch>
              <a:fillRect l="0" t="0" r="0" b="0"/>
            </a:stretch>
          </a:blipFill>
        </p:spPr>
      </p:sp>
      <p:sp>
        <p:nvSpPr>
          <p:cNvPr name="TextBox 8" id="8"/>
          <p:cNvSpPr txBox="true"/>
          <p:nvPr/>
        </p:nvSpPr>
        <p:spPr>
          <a:xfrm rot="0">
            <a:off x="-1290137" y="-54002"/>
            <a:ext cx="12803506" cy="1082702"/>
          </a:xfrm>
          <a:prstGeom prst="rect">
            <a:avLst/>
          </a:prstGeom>
        </p:spPr>
        <p:txBody>
          <a:bodyPr anchor="t" rtlCol="false" tIns="0" lIns="0" bIns="0" rIns="0">
            <a:spAutoFit/>
          </a:bodyPr>
          <a:lstStyle/>
          <a:p>
            <a:pPr algn="ctr">
              <a:lnSpc>
                <a:spcPts val="5740"/>
              </a:lnSpc>
            </a:pPr>
            <a:r>
              <a:rPr lang="en-US" sz="8200">
                <a:solidFill>
                  <a:srgbClr val="08326D"/>
                </a:solidFill>
                <a:latin typeface="TAN Tangkiwood"/>
                <a:ea typeface="TAN Tangkiwood"/>
                <a:cs typeface="TAN Tangkiwood"/>
                <a:sym typeface="TAN Tangkiwood"/>
              </a:rPr>
              <a:t>Contoh Mock Up Admin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2092738"/>
            <a:ext cx="3019555" cy="6356958"/>
          </a:xfrm>
          <a:custGeom>
            <a:avLst/>
            <a:gdLst/>
            <a:ahLst/>
            <a:cxnLst/>
            <a:rect r="r" b="b" t="t" l="l"/>
            <a:pathLst>
              <a:path h="6356958" w="3019555">
                <a:moveTo>
                  <a:pt x="0" y="0"/>
                </a:moveTo>
                <a:lnTo>
                  <a:pt x="3019555" y="0"/>
                </a:lnTo>
                <a:lnTo>
                  <a:pt x="3019555" y="6356958"/>
                </a:lnTo>
                <a:lnTo>
                  <a:pt x="0" y="6356958"/>
                </a:lnTo>
                <a:lnTo>
                  <a:pt x="0" y="0"/>
                </a:lnTo>
                <a:close/>
              </a:path>
            </a:pathLst>
          </a:custGeom>
          <a:blipFill>
            <a:blip r:embed="rId3"/>
            <a:stretch>
              <a:fillRect l="0" t="0" r="0" b="0"/>
            </a:stretch>
          </a:blipFill>
        </p:spPr>
      </p:sp>
      <p:sp>
        <p:nvSpPr>
          <p:cNvPr name="Freeform 4" id="4"/>
          <p:cNvSpPr/>
          <p:nvPr/>
        </p:nvSpPr>
        <p:spPr>
          <a:xfrm flipH="false" flipV="false" rot="0">
            <a:off x="4483872" y="2092738"/>
            <a:ext cx="3019555" cy="6356958"/>
          </a:xfrm>
          <a:custGeom>
            <a:avLst/>
            <a:gdLst/>
            <a:ahLst/>
            <a:cxnLst/>
            <a:rect r="r" b="b" t="t" l="l"/>
            <a:pathLst>
              <a:path h="6356958" w="3019555">
                <a:moveTo>
                  <a:pt x="0" y="0"/>
                </a:moveTo>
                <a:lnTo>
                  <a:pt x="3019555" y="0"/>
                </a:lnTo>
                <a:lnTo>
                  <a:pt x="3019555" y="6356958"/>
                </a:lnTo>
                <a:lnTo>
                  <a:pt x="0" y="6356958"/>
                </a:lnTo>
                <a:lnTo>
                  <a:pt x="0" y="0"/>
                </a:lnTo>
                <a:close/>
              </a:path>
            </a:pathLst>
          </a:custGeom>
          <a:blipFill>
            <a:blip r:embed="rId4"/>
            <a:stretch>
              <a:fillRect l="0" t="0" r="0" b="0"/>
            </a:stretch>
          </a:blipFill>
        </p:spPr>
      </p:sp>
      <p:sp>
        <p:nvSpPr>
          <p:cNvPr name="Freeform 5" id="5"/>
          <p:cNvSpPr/>
          <p:nvPr/>
        </p:nvSpPr>
        <p:spPr>
          <a:xfrm flipH="false" flipV="false" rot="0">
            <a:off x="7941577" y="2092738"/>
            <a:ext cx="3019555" cy="6356958"/>
          </a:xfrm>
          <a:custGeom>
            <a:avLst/>
            <a:gdLst/>
            <a:ahLst/>
            <a:cxnLst/>
            <a:rect r="r" b="b" t="t" l="l"/>
            <a:pathLst>
              <a:path h="6356958" w="3019555">
                <a:moveTo>
                  <a:pt x="0" y="0"/>
                </a:moveTo>
                <a:lnTo>
                  <a:pt x="3019555" y="0"/>
                </a:lnTo>
                <a:lnTo>
                  <a:pt x="3019555" y="6356958"/>
                </a:lnTo>
                <a:lnTo>
                  <a:pt x="0" y="6356958"/>
                </a:lnTo>
                <a:lnTo>
                  <a:pt x="0" y="0"/>
                </a:lnTo>
                <a:close/>
              </a:path>
            </a:pathLst>
          </a:custGeom>
          <a:blipFill>
            <a:blip r:embed="rId5"/>
            <a:stretch>
              <a:fillRect l="0" t="0" r="0" b="0"/>
            </a:stretch>
          </a:blipFill>
        </p:spPr>
      </p:sp>
      <p:sp>
        <p:nvSpPr>
          <p:cNvPr name="Freeform 6" id="6"/>
          <p:cNvSpPr/>
          <p:nvPr/>
        </p:nvSpPr>
        <p:spPr>
          <a:xfrm flipH="false" flipV="false" rot="0">
            <a:off x="11399282" y="2092738"/>
            <a:ext cx="3019555" cy="6356958"/>
          </a:xfrm>
          <a:custGeom>
            <a:avLst/>
            <a:gdLst/>
            <a:ahLst/>
            <a:cxnLst/>
            <a:rect r="r" b="b" t="t" l="l"/>
            <a:pathLst>
              <a:path h="6356958" w="3019555">
                <a:moveTo>
                  <a:pt x="0" y="0"/>
                </a:moveTo>
                <a:lnTo>
                  <a:pt x="3019555" y="0"/>
                </a:lnTo>
                <a:lnTo>
                  <a:pt x="3019555" y="6356958"/>
                </a:lnTo>
                <a:lnTo>
                  <a:pt x="0" y="6356958"/>
                </a:lnTo>
                <a:lnTo>
                  <a:pt x="0" y="0"/>
                </a:lnTo>
                <a:close/>
              </a:path>
            </a:pathLst>
          </a:custGeom>
          <a:blipFill>
            <a:blip r:embed="rId6"/>
            <a:stretch>
              <a:fillRect l="0" t="0" r="0" b="0"/>
            </a:stretch>
          </a:blipFill>
        </p:spPr>
      </p:sp>
      <p:sp>
        <p:nvSpPr>
          <p:cNvPr name="Freeform 7" id="7"/>
          <p:cNvSpPr/>
          <p:nvPr/>
        </p:nvSpPr>
        <p:spPr>
          <a:xfrm flipH="false" flipV="false" rot="0">
            <a:off x="14856987" y="1965021"/>
            <a:ext cx="3019555" cy="6356958"/>
          </a:xfrm>
          <a:custGeom>
            <a:avLst/>
            <a:gdLst/>
            <a:ahLst/>
            <a:cxnLst/>
            <a:rect r="r" b="b" t="t" l="l"/>
            <a:pathLst>
              <a:path h="6356958" w="3019555">
                <a:moveTo>
                  <a:pt x="0" y="0"/>
                </a:moveTo>
                <a:lnTo>
                  <a:pt x="3019555" y="0"/>
                </a:lnTo>
                <a:lnTo>
                  <a:pt x="3019555" y="6356958"/>
                </a:lnTo>
                <a:lnTo>
                  <a:pt x="0" y="6356958"/>
                </a:lnTo>
                <a:lnTo>
                  <a:pt x="0" y="0"/>
                </a:lnTo>
                <a:close/>
              </a:path>
            </a:pathLst>
          </a:custGeom>
          <a:blipFill>
            <a:blip r:embed="rId7"/>
            <a:stretch>
              <a:fillRect l="0" t="0" r="0" b="0"/>
            </a:stretch>
          </a:blipFill>
        </p:spPr>
      </p:sp>
      <p:sp>
        <p:nvSpPr>
          <p:cNvPr name="TextBox 8" id="8"/>
          <p:cNvSpPr txBox="true"/>
          <p:nvPr/>
        </p:nvSpPr>
        <p:spPr>
          <a:xfrm rot="0">
            <a:off x="-1290137" y="-54002"/>
            <a:ext cx="12803506" cy="1082702"/>
          </a:xfrm>
          <a:prstGeom prst="rect">
            <a:avLst/>
          </a:prstGeom>
        </p:spPr>
        <p:txBody>
          <a:bodyPr anchor="t" rtlCol="false" tIns="0" lIns="0" bIns="0" rIns="0">
            <a:spAutoFit/>
          </a:bodyPr>
          <a:lstStyle/>
          <a:p>
            <a:pPr algn="ctr">
              <a:lnSpc>
                <a:spcPts val="5740"/>
              </a:lnSpc>
            </a:pPr>
            <a:r>
              <a:rPr lang="en-US" sz="8200">
                <a:solidFill>
                  <a:srgbClr val="08326D"/>
                </a:solidFill>
                <a:latin typeface="TAN Tangkiwood"/>
                <a:ea typeface="TAN Tangkiwood"/>
                <a:cs typeface="TAN Tangkiwood"/>
                <a:sym typeface="TAN Tangkiwood"/>
              </a:rPr>
              <a:t>Contoh Mock Up Kurir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0">
            <a:off x="12306437" y="4286387"/>
            <a:ext cx="6105388" cy="6105388"/>
          </a:xfrm>
          <a:custGeom>
            <a:avLst/>
            <a:gdLst/>
            <a:ahLst/>
            <a:cxnLst/>
            <a:rect r="r" b="b" t="t" l="l"/>
            <a:pathLst>
              <a:path h="6105388" w="6105388">
                <a:moveTo>
                  <a:pt x="6105388" y="0"/>
                </a:moveTo>
                <a:lnTo>
                  <a:pt x="0" y="0"/>
                </a:lnTo>
                <a:lnTo>
                  <a:pt x="0" y="6105388"/>
                </a:lnTo>
                <a:lnTo>
                  <a:pt x="6105388" y="6105388"/>
                </a:lnTo>
                <a:lnTo>
                  <a:pt x="610538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742247" y="1238250"/>
            <a:ext cx="12803506" cy="1311273"/>
          </a:xfrm>
          <a:prstGeom prst="rect">
            <a:avLst/>
          </a:prstGeom>
        </p:spPr>
        <p:txBody>
          <a:bodyPr anchor="t" rtlCol="false" tIns="0" lIns="0" bIns="0" rIns="0">
            <a:spAutoFit/>
          </a:bodyPr>
          <a:lstStyle/>
          <a:p>
            <a:pPr algn="ctr">
              <a:lnSpc>
                <a:spcPts val="6999"/>
              </a:lnSpc>
            </a:pPr>
            <a:r>
              <a:rPr lang="en-US" sz="9999">
                <a:solidFill>
                  <a:srgbClr val="08326D"/>
                </a:solidFill>
                <a:latin typeface="TAN Tangkiwood"/>
                <a:ea typeface="TAN Tangkiwood"/>
                <a:cs typeface="TAN Tangkiwood"/>
                <a:sym typeface="TAN Tangkiwood"/>
              </a:rPr>
              <a:t>Kesimpulan</a:t>
            </a:r>
          </a:p>
        </p:txBody>
      </p:sp>
      <p:sp>
        <p:nvSpPr>
          <p:cNvPr name="Freeform 5" id="5"/>
          <p:cNvSpPr/>
          <p:nvPr/>
        </p:nvSpPr>
        <p:spPr>
          <a:xfrm flipH="false" flipV="true" rot="0">
            <a:off x="-104775" y="-123825"/>
            <a:ext cx="6105388" cy="6105388"/>
          </a:xfrm>
          <a:custGeom>
            <a:avLst/>
            <a:gdLst/>
            <a:ahLst/>
            <a:cxnLst/>
            <a:rect r="r" b="b" t="t" l="l"/>
            <a:pathLst>
              <a:path h="6105388" w="6105388">
                <a:moveTo>
                  <a:pt x="0" y="6105388"/>
                </a:moveTo>
                <a:lnTo>
                  <a:pt x="6105388" y="6105388"/>
                </a:lnTo>
                <a:lnTo>
                  <a:pt x="6105388" y="0"/>
                </a:lnTo>
                <a:lnTo>
                  <a:pt x="0" y="0"/>
                </a:lnTo>
                <a:lnTo>
                  <a:pt x="0" y="610538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293131" y="3849756"/>
            <a:ext cx="13701738" cy="3489325"/>
          </a:xfrm>
          <a:prstGeom prst="rect">
            <a:avLst/>
          </a:prstGeom>
        </p:spPr>
        <p:txBody>
          <a:bodyPr anchor="t" rtlCol="false" tIns="0" lIns="0" bIns="0" rIns="0">
            <a:spAutoFit/>
          </a:bodyPr>
          <a:lstStyle/>
          <a:p>
            <a:pPr algn="just">
              <a:lnSpc>
                <a:spcPts val="3499"/>
              </a:lnSpc>
            </a:pPr>
            <a:r>
              <a:rPr lang="en-US" sz="2499">
                <a:solidFill>
                  <a:srgbClr val="08326D"/>
                </a:solidFill>
                <a:latin typeface="DM Sans"/>
                <a:ea typeface="DM Sans"/>
                <a:cs typeface="DM Sans"/>
                <a:sym typeface="DM Sans"/>
              </a:rPr>
              <a:t>Aplikasi Tuwansy Laundry dirancang sebagai aplikasi laundry berbasis mobile yang memudahkan pelanggan dalam melakukan pemesanan, pengajuan penawaran layanan, serta memantau status cucian secara praktis. Melalui perancangan prototype ini, sistem telah menggambarkan alur bisnis laundry yang melibatkan pelanggan, admin, dan kurir dengan fungsi masing-masing.</a:t>
            </a:r>
          </a:p>
          <a:p>
            <a:pPr algn="just">
              <a:lnSpc>
                <a:spcPts val="3499"/>
              </a:lnSpc>
            </a:pPr>
            <a:r>
              <a:rPr lang="en-US" sz="2499">
                <a:solidFill>
                  <a:srgbClr val="08326D"/>
                </a:solidFill>
                <a:latin typeface="DM Sans"/>
                <a:ea typeface="DM Sans"/>
                <a:cs typeface="DM Sans"/>
                <a:sym typeface="DM Sans"/>
              </a:rPr>
              <a:t>Prototype yang dibuat menampilkan fitur utama seperti login, pengelolaan pesanan, penawaran layanan, manajemen kurir, serta notifikasi status pesanan. </a:t>
            </a:r>
          </a:p>
          <a:p>
            <a:pPr algn="just">
              <a:lnSpc>
                <a:spcPts val="349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2306437" y="4286387"/>
            <a:ext cx="6105388" cy="6105388"/>
          </a:xfrm>
          <a:custGeom>
            <a:avLst/>
            <a:gdLst/>
            <a:ahLst/>
            <a:cxnLst/>
            <a:rect r="r" b="b" t="t" l="l"/>
            <a:pathLst>
              <a:path h="6105388" w="6105388">
                <a:moveTo>
                  <a:pt x="6105388" y="0"/>
                </a:moveTo>
                <a:lnTo>
                  <a:pt x="0" y="0"/>
                </a:lnTo>
                <a:lnTo>
                  <a:pt x="0" y="6105388"/>
                </a:lnTo>
                <a:lnTo>
                  <a:pt x="6105388" y="6105388"/>
                </a:lnTo>
                <a:lnTo>
                  <a:pt x="610538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7796771" y="1513437"/>
            <a:ext cx="9019333" cy="4394202"/>
          </a:xfrm>
          <a:prstGeom prst="rect">
            <a:avLst/>
          </a:prstGeom>
        </p:spPr>
        <p:txBody>
          <a:bodyPr anchor="t" rtlCol="false" tIns="0" lIns="0" bIns="0" rIns="0">
            <a:spAutoFit/>
          </a:bodyPr>
          <a:lstStyle/>
          <a:p>
            <a:pPr algn="r">
              <a:lnSpc>
                <a:spcPts val="14000"/>
              </a:lnSpc>
            </a:pPr>
            <a:r>
              <a:rPr lang="en-US" sz="20000">
                <a:solidFill>
                  <a:srgbClr val="08326D"/>
                </a:solidFill>
                <a:latin typeface="TAN Tangkiwood"/>
                <a:ea typeface="TAN Tangkiwood"/>
                <a:cs typeface="TAN Tangkiwood"/>
                <a:sym typeface="TAN Tangkiwood"/>
              </a:rPr>
              <a:t>TERIMA KASIH </a:t>
            </a:r>
          </a:p>
        </p:txBody>
      </p:sp>
      <p:sp>
        <p:nvSpPr>
          <p:cNvPr name="Freeform 6" id="6"/>
          <p:cNvSpPr/>
          <p:nvPr/>
        </p:nvSpPr>
        <p:spPr>
          <a:xfrm flipH="false" flipV="false" rot="0">
            <a:off x="4012598" y="5702356"/>
            <a:ext cx="12803506" cy="186233"/>
          </a:xfrm>
          <a:custGeom>
            <a:avLst/>
            <a:gdLst/>
            <a:ahLst/>
            <a:cxnLst/>
            <a:rect r="r" b="b" t="t" l="l"/>
            <a:pathLst>
              <a:path h="186233" w="12803506">
                <a:moveTo>
                  <a:pt x="0" y="0"/>
                </a:moveTo>
                <a:lnTo>
                  <a:pt x="12803506" y="0"/>
                </a:lnTo>
                <a:lnTo>
                  <a:pt x="12803506" y="186233"/>
                </a:lnTo>
                <a:lnTo>
                  <a:pt x="0" y="1862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4012598" y="6492945"/>
            <a:ext cx="12803506" cy="579120"/>
          </a:xfrm>
          <a:prstGeom prst="rect">
            <a:avLst/>
          </a:prstGeom>
        </p:spPr>
        <p:txBody>
          <a:bodyPr anchor="t" rtlCol="false" tIns="0" lIns="0" bIns="0" rIns="0">
            <a:spAutoFit/>
          </a:bodyPr>
          <a:lstStyle/>
          <a:p>
            <a:pPr algn="r">
              <a:lnSpc>
                <a:spcPts val="4230"/>
              </a:lnSpc>
            </a:pPr>
            <a:r>
              <a:rPr lang="en-US" sz="4700" u="sng">
                <a:solidFill>
                  <a:srgbClr val="08326D"/>
                </a:solidFill>
                <a:latin typeface="DM Sans"/>
                <a:ea typeface="DM Sans"/>
                <a:cs typeface="DM Sans"/>
                <a:sym typeface="DM Sans"/>
                <a:hlinkClick r:id="rId9" tooltip="https://www.figma.com/proto/c3rOpjMNdunNyYjEdiSzhX/Project-ANSI?page-id=0%3A1&amp;node-id=26-2&amp;p=f&amp;viewport=351%2C1785%2C0.63&amp;t=4irRcvX6aiJC6Q7f-1&amp;scaling=scale-down&amp;content-scaling=fixed&amp;starting-point-node-id=26%3A2"/>
              </a:rPr>
              <a:t>link figma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8067517" y="806287"/>
            <a:ext cx="8573522" cy="1311273"/>
          </a:xfrm>
          <a:prstGeom prst="rect">
            <a:avLst/>
          </a:prstGeom>
        </p:spPr>
        <p:txBody>
          <a:bodyPr anchor="t" rtlCol="false" tIns="0" lIns="0" bIns="0" rIns="0">
            <a:spAutoFit/>
          </a:bodyPr>
          <a:lstStyle/>
          <a:p>
            <a:pPr algn="ctr">
              <a:lnSpc>
                <a:spcPts val="6999"/>
              </a:lnSpc>
            </a:pPr>
            <a:r>
              <a:rPr lang="en-US" sz="9999">
                <a:solidFill>
                  <a:srgbClr val="08326D"/>
                </a:solidFill>
                <a:latin typeface="TAN Tangkiwood"/>
                <a:ea typeface="TAN Tangkiwood"/>
                <a:cs typeface="TAN Tangkiwood"/>
                <a:sym typeface="TAN Tangkiwood"/>
              </a:rPr>
              <a:t>Struktur anggota</a:t>
            </a:r>
          </a:p>
        </p:txBody>
      </p:sp>
      <p:sp>
        <p:nvSpPr>
          <p:cNvPr name="Freeform 4" id="4"/>
          <p:cNvSpPr/>
          <p:nvPr/>
        </p:nvSpPr>
        <p:spPr>
          <a:xfrm flipH="false" flipV="true" rot="0">
            <a:off x="-550056" y="-514600"/>
            <a:ext cx="6105388" cy="6105388"/>
          </a:xfrm>
          <a:custGeom>
            <a:avLst/>
            <a:gdLst/>
            <a:ahLst/>
            <a:cxnLst/>
            <a:rect r="r" b="b" t="t" l="l"/>
            <a:pathLst>
              <a:path h="6105388" w="6105388">
                <a:moveTo>
                  <a:pt x="0" y="6105387"/>
                </a:moveTo>
                <a:lnTo>
                  <a:pt x="6105387" y="6105387"/>
                </a:lnTo>
                <a:lnTo>
                  <a:pt x="6105387" y="0"/>
                </a:lnTo>
                <a:lnTo>
                  <a:pt x="0" y="0"/>
                </a:lnTo>
                <a:lnTo>
                  <a:pt x="0" y="610538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46962" y="2019345"/>
            <a:ext cx="7315200" cy="1330036"/>
          </a:xfrm>
          <a:custGeom>
            <a:avLst/>
            <a:gdLst/>
            <a:ahLst/>
            <a:cxnLst/>
            <a:rect r="r" b="b" t="t" l="l"/>
            <a:pathLst>
              <a:path h="1330036" w="7315200">
                <a:moveTo>
                  <a:pt x="0" y="0"/>
                </a:moveTo>
                <a:lnTo>
                  <a:pt x="7315200" y="0"/>
                </a:lnTo>
                <a:lnTo>
                  <a:pt x="7315200" y="1330037"/>
                </a:lnTo>
                <a:lnTo>
                  <a:pt x="0" y="13300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46962" y="3299258"/>
            <a:ext cx="7315200" cy="1330036"/>
          </a:xfrm>
          <a:custGeom>
            <a:avLst/>
            <a:gdLst/>
            <a:ahLst/>
            <a:cxnLst/>
            <a:rect r="r" b="b" t="t" l="l"/>
            <a:pathLst>
              <a:path h="1330036" w="7315200">
                <a:moveTo>
                  <a:pt x="0" y="0"/>
                </a:moveTo>
                <a:lnTo>
                  <a:pt x="7315200" y="0"/>
                </a:lnTo>
                <a:lnTo>
                  <a:pt x="7315200" y="1330036"/>
                </a:lnTo>
                <a:lnTo>
                  <a:pt x="0" y="13300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46962" y="4577983"/>
            <a:ext cx="7315200" cy="1330036"/>
          </a:xfrm>
          <a:custGeom>
            <a:avLst/>
            <a:gdLst/>
            <a:ahLst/>
            <a:cxnLst/>
            <a:rect r="r" b="b" t="t" l="l"/>
            <a:pathLst>
              <a:path h="1330036" w="7315200">
                <a:moveTo>
                  <a:pt x="0" y="0"/>
                </a:moveTo>
                <a:lnTo>
                  <a:pt x="7315200" y="0"/>
                </a:lnTo>
                <a:lnTo>
                  <a:pt x="7315200" y="1330036"/>
                </a:lnTo>
                <a:lnTo>
                  <a:pt x="0" y="13300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46962" y="5867012"/>
            <a:ext cx="7315200" cy="1330036"/>
          </a:xfrm>
          <a:custGeom>
            <a:avLst/>
            <a:gdLst/>
            <a:ahLst/>
            <a:cxnLst/>
            <a:rect r="r" b="b" t="t" l="l"/>
            <a:pathLst>
              <a:path h="1330036" w="7315200">
                <a:moveTo>
                  <a:pt x="0" y="0"/>
                </a:moveTo>
                <a:lnTo>
                  <a:pt x="7315200" y="0"/>
                </a:lnTo>
                <a:lnTo>
                  <a:pt x="7315200" y="1330036"/>
                </a:lnTo>
                <a:lnTo>
                  <a:pt x="0" y="13300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646962" y="7147306"/>
            <a:ext cx="7315200" cy="1330036"/>
          </a:xfrm>
          <a:custGeom>
            <a:avLst/>
            <a:gdLst/>
            <a:ahLst/>
            <a:cxnLst/>
            <a:rect r="r" b="b" t="t" l="l"/>
            <a:pathLst>
              <a:path h="1330036" w="7315200">
                <a:moveTo>
                  <a:pt x="0" y="0"/>
                </a:moveTo>
                <a:lnTo>
                  <a:pt x="7315200" y="0"/>
                </a:lnTo>
                <a:lnTo>
                  <a:pt x="7315200" y="1330036"/>
                </a:lnTo>
                <a:lnTo>
                  <a:pt x="0" y="13300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3593018" y="2275106"/>
            <a:ext cx="3616434" cy="951865"/>
          </a:xfrm>
          <a:prstGeom prst="rect">
            <a:avLst/>
          </a:prstGeom>
        </p:spPr>
        <p:txBody>
          <a:bodyPr anchor="t" rtlCol="false" tIns="0" lIns="0" bIns="0" rIns="0">
            <a:spAutoFit/>
          </a:bodyPr>
          <a:lstStyle/>
          <a:p>
            <a:pPr algn="ctr">
              <a:lnSpc>
                <a:spcPts val="3869"/>
              </a:lnSpc>
            </a:pPr>
            <a:r>
              <a:rPr lang="en-US" sz="4299">
                <a:solidFill>
                  <a:srgbClr val="FFFFFF"/>
                </a:solidFill>
                <a:latin typeface="Bree Serif"/>
                <a:ea typeface="Bree Serif"/>
                <a:cs typeface="Bree Serif"/>
                <a:sym typeface="Bree Serif"/>
              </a:rPr>
              <a:t>Silvi Aulia M.F</a:t>
            </a:r>
          </a:p>
          <a:p>
            <a:pPr algn="ctr">
              <a:lnSpc>
                <a:spcPts val="3009"/>
              </a:lnSpc>
            </a:pPr>
            <a:r>
              <a:rPr lang="en-US" sz="4299">
                <a:solidFill>
                  <a:srgbClr val="FFFFFF"/>
                </a:solidFill>
                <a:latin typeface="Bree Serif"/>
                <a:ea typeface="Bree Serif"/>
                <a:cs typeface="Bree Serif"/>
                <a:sym typeface="Bree Serif"/>
              </a:rPr>
              <a:t>20220050105</a:t>
            </a:r>
          </a:p>
        </p:txBody>
      </p:sp>
      <p:sp>
        <p:nvSpPr>
          <p:cNvPr name="TextBox 11" id="11"/>
          <p:cNvSpPr txBox="true"/>
          <p:nvPr/>
        </p:nvSpPr>
        <p:spPr>
          <a:xfrm rot="0">
            <a:off x="3760059" y="3554425"/>
            <a:ext cx="3282354" cy="951865"/>
          </a:xfrm>
          <a:prstGeom prst="rect">
            <a:avLst/>
          </a:prstGeom>
        </p:spPr>
        <p:txBody>
          <a:bodyPr anchor="t" rtlCol="false" tIns="0" lIns="0" bIns="0" rIns="0">
            <a:spAutoFit/>
          </a:bodyPr>
          <a:lstStyle/>
          <a:p>
            <a:pPr algn="ctr">
              <a:lnSpc>
                <a:spcPts val="3869"/>
              </a:lnSpc>
            </a:pPr>
            <a:r>
              <a:rPr lang="en-US" sz="4299">
                <a:solidFill>
                  <a:srgbClr val="FFFFFF"/>
                </a:solidFill>
                <a:latin typeface="Bree Serif"/>
                <a:ea typeface="Bree Serif"/>
                <a:cs typeface="Bree Serif"/>
                <a:sym typeface="Bree Serif"/>
              </a:rPr>
              <a:t>Nurzia Oriza</a:t>
            </a:r>
          </a:p>
          <a:p>
            <a:pPr algn="ctr">
              <a:lnSpc>
                <a:spcPts val="3009"/>
              </a:lnSpc>
            </a:pPr>
            <a:r>
              <a:rPr lang="en-US" sz="4299">
                <a:solidFill>
                  <a:srgbClr val="FFFFFF"/>
                </a:solidFill>
                <a:latin typeface="Bree Serif"/>
                <a:ea typeface="Bree Serif"/>
                <a:cs typeface="Bree Serif"/>
                <a:sym typeface="Bree Serif"/>
              </a:rPr>
              <a:t>20240050049</a:t>
            </a:r>
          </a:p>
        </p:txBody>
      </p:sp>
      <p:sp>
        <p:nvSpPr>
          <p:cNvPr name="TextBox 12" id="12"/>
          <p:cNvSpPr txBox="true"/>
          <p:nvPr/>
        </p:nvSpPr>
        <p:spPr>
          <a:xfrm rot="0">
            <a:off x="3463168" y="4817357"/>
            <a:ext cx="3876136" cy="1002030"/>
          </a:xfrm>
          <a:prstGeom prst="rect">
            <a:avLst/>
          </a:prstGeom>
        </p:spPr>
        <p:txBody>
          <a:bodyPr anchor="t" rtlCol="false" tIns="0" lIns="0" bIns="0" rIns="0">
            <a:spAutoFit/>
          </a:bodyPr>
          <a:lstStyle/>
          <a:p>
            <a:pPr algn="ctr">
              <a:lnSpc>
                <a:spcPts val="3869"/>
              </a:lnSpc>
            </a:pPr>
            <a:r>
              <a:rPr lang="en-US" sz="4299">
                <a:solidFill>
                  <a:srgbClr val="FFFFFF"/>
                </a:solidFill>
                <a:latin typeface="Bree Serif"/>
                <a:ea typeface="Bree Serif"/>
                <a:cs typeface="Bree Serif"/>
                <a:sym typeface="Bree Serif"/>
              </a:rPr>
              <a:t>Chelsia Manalu</a:t>
            </a:r>
          </a:p>
          <a:p>
            <a:pPr algn="ctr">
              <a:lnSpc>
                <a:spcPts val="3869"/>
              </a:lnSpc>
            </a:pPr>
            <a:r>
              <a:rPr lang="en-US" sz="4299">
                <a:solidFill>
                  <a:srgbClr val="FFFFFF"/>
                </a:solidFill>
                <a:latin typeface="Bree Serif"/>
                <a:ea typeface="Bree Serif"/>
                <a:cs typeface="Bree Serif"/>
                <a:sym typeface="Bree Serif"/>
              </a:rPr>
              <a:t>20240050081</a:t>
            </a:r>
          </a:p>
        </p:txBody>
      </p:sp>
      <p:sp>
        <p:nvSpPr>
          <p:cNvPr name="TextBox 13" id="13"/>
          <p:cNvSpPr txBox="true"/>
          <p:nvPr/>
        </p:nvSpPr>
        <p:spPr>
          <a:xfrm rot="0">
            <a:off x="2173582" y="6097690"/>
            <a:ext cx="6455307" cy="1002030"/>
          </a:xfrm>
          <a:prstGeom prst="rect">
            <a:avLst/>
          </a:prstGeom>
        </p:spPr>
        <p:txBody>
          <a:bodyPr anchor="t" rtlCol="false" tIns="0" lIns="0" bIns="0" rIns="0">
            <a:spAutoFit/>
          </a:bodyPr>
          <a:lstStyle/>
          <a:p>
            <a:pPr algn="ctr">
              <a:lnSpc>
                <a:spcPts val="3869"/>
              </a:lnSpc>
            </a:pPr>
            <a:r>
              <a:rPr lang="en-US" sz="4299">
                <a:solidFill>
                  <a:srgbClr val="FFFFFF"/>
                </a:solidFill>
                <a:latin typeface="Bree Serif"/>
                <a:ea typeface="Bree Serif"/>
                <a:cs typeface="Bree Serif"/>
                <a:sym typeface="Bree Serif"/>
              </a:rPr>
              <a:t>Yohanes Paulus Gekeng K</a:t>
            </a:r>
          </a:p>
          <a:p>
            <a:pPr algn="ctr">
              <a:lnSpc>
                <a:spcPts val="3869"/>
              </a:lnSpc>
            </a:pPr>
            <a:r>
              <a:rPr lang="en-US" sz="4299">
                <a:solidFill>
                  <a:srgbClr val="FFFFFF"/>
                </a:solidFill>
                <a:latin typeface="Bree Serif"/>
                <a:ea typeface="Bree Serif"/>
                <a:cs typeface="Bree Serif"/>
                <a:sym typeface="Bree Serif"/>
              </a:rPr>
              <a:t>20240050102</a:t>
            </a:r>
          </a:p>
        </p:txBody>
      </p:sp>
      <p:sp>
        <p:nvSpPr>
          <p:cNvPr name="TextBox 14" id="14"/>
          <p:cNvSpPr txBox="true"/>
          <p:nvPr/>
        </p:nvSpPr>
        <p:spPr>
          <a:xfrm rot="0">
            <a:off x="2502638" y="7406598"/>
            <a:ext cx="5797196" cy="1002030"/>
          </a:xfrm>
          <a:prstGeom prst="rect">
            <a:avLst/>
          </a:prstGeom>
        </p:spPr>
        <p:txBody>
          <a:bodyPr anchor="t" rtlCol="false" tIns="0" lIns="0" bIns="0" rIns="0">
            <a:spAutoFit/>
          </a:bodyPr>
          <a:lstStyle/>
          <a:p>
            <a:pPr algn="ctr">
              <a:lnSpc>
                <a:spcPts val="3869"/>
              </a:lnSpc>
            </a:pPr>
            <a:r>
              <a:rPr lang="en-US" sz="4299">
                <a:solidFill>
                  <a:srgbClr val="FFFFFF"/>
                </a:solidFill>
                <a:latin typeface="Bree Serif"/>
                <a:ea typeface="Bree Serif"/>
                <a:cs typeface="Bree Serif"/>
                <a:sym typeface="Bree Serif"/>
              </a:rPr>
              <a:t>Saghiru Mohammed R 20240050149</a:t>
            </a:r>
          </a:p>
        </p:txBody>
      </p:sp>
      <p:sp>
        <p:nvSpPr>
          <p:cNvPr name="Freeform 15" id="15"/>
          <p:cNvSpPr/>
          <p:nvPr/>
        </p:nvSpPr>
        <p:spPr>
          <a:xfrm flipH="false" flipV="false" rot="0">
            <a:off x="1646962" y="8477342"/>
            <a:ext cx="7315200" cy="1330036"/>
          </a:xfrm>
          <a:custGeom>
            <a:avLst/>
            <a:gdLst/>
            <a:ahLst/>
            <a:cxnLst/>
            <a:rect r="r" b="b" t="t" l="l"/>
            <a:pathLst>
              <a:path h="1330036" w="7315200">
                <a:moveTo>
                  <a:pt x="0" y="0"/>
                </a:moveTo>
                <a:lnTo>
                  <a:pt x="7315200" y="0"/>
                </a:lnTo>
                <a:lnTo>
                  <a:pt x="7315200" y="1330037"/>
                </a:lnTo>
                <a:lnTo>
                  <a:pt x="0" y="13300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2405964" y="8686892"/>
            <a:ext cx="5797196" cy="1002030"/>
          </a:xfrm>
          <a:prstGeom prst="rect">
            <a:avLst/>
          </a:prstGeom>
        </p:spPr>
        <p:txBody>
          <a:bodyPr anchor="t" rtlCol="false" tIns="0" lIns="0" bIns="0" rIns="0">
            <a:spAutoFit/>
          </a:bodyPr>
          <a:lstStyle/>
          <a:p>
            <a:pPr algn="ctr">
              <a:lnSpc>
                <a:spcPts val="3869"/>
              </a:lnSpc>
            </a:pPr>
            <a:r>
              <a:rPr lang="en-US" sz="4299">
                <a:solidFill>
                  <a:srgbClr val="FFFFFF"/>
                </a:solidFill>
                <a:latin typeface="Bree Serif"/>
                <a:ea typeface="Bree Serif"/>
                <a:cs typeface="Bree Serif"/>
                <a:sym typeface="Bree Serif"/>
              </a:rPr>
              <a:t>Obiwulu Z. Peter </a:t>
            </a:r>
          </a:p>
          <a:p>
            <a:pPr algn="ctr">
              <a:lnSpc>
                <a:spcPts val="3869"/>
              </a:lnSpc>
            </a:pPr>
            <a:r>
              <a:rPr lang="en-US" sz="4299">
                <a:solidFill>
                  <a:srgbClr val="FFFFFF"/>
                </a:solidFill>
                <a:latin typeface="Bree Serif"/>
                <a:ea typeface="Bree Serif"/>
                <a:cs typeface="Bree Serif"/>
                <a:sym typeface="Bree Serif"/>
              </a:rPr>
              <a:t>20240050154</a:t>
            </a:r>
          </a:p>
        </p:txBody>
      </p:sp>
      <p:sp>
        <p:nvSpPr>
          <p:cNvPr name="Freeform 17" id="17"/>
          <p:cNvSpPr/>
          <p:nvPr/>
        </p:nvSpPr>
        <p:spPr>
          <a:xfrm flipH="false" flipV="false" rot="0">
            <a:off x="9144000" y="2019345"/>
            <a:ext cx="7315200" cy="1330036"/>
          </a:xfrm>
          <a:custGeom>
            <a:avLst/>
            <a:gdLst/>
            <a:ahLst/>
            <a:cxnLst/>
            <a:rect r="r" b="b" t="t" l="l"/>
            <a:pathLst>
              <a:path h="1330036" w="7315200">
                <a:moveTo>
                  <a:pt x="0" y="0"/>
                </a:moveTo>
                <a:lnTo>
                  <a:pt x="7315200" y="0"/>
                </a:lnTo>
                <a:lnTo>
                  <a:pt x="7315200" y="1330037"/>
                </a:lnTo>
                <a:lnTo>
                  <a:pt x="0" y="13300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9144000" y="3299258"/>
            <a:ext cx="7315200" cy="1330036"/>
          </a:xfrm>
          <a:custGeom>
            <a:avLst/>
            <a:gdLst/>
            <a:ahLst/>
            <a:cxnLst/>
            <a:rect r="r" b="b" t="t" l="l"/>
            <a:pathLst>
              <a:path h="1330036" w="7315200">
                <a:moveTo>
                  <a:pt x="0" y="0"/>
                </a:moveTo>
                <a:lnTo>
                  <a:pt x="7315200" y="0"/>
                </a:lnTo>
                <a:lnTo>
                  <a:pt x="7315200" y="1330036"/>
                </a:lnTo>
                <a:lnTo>
                  <a:pt x="0" y="13300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9144000" y="4577983"/>
            <a:ext cx="7315200" cy="1330036"/>
          </a:xfrm>
          <a:custGeom>
            <a:avLst/>
            <a:gdLst/>
            <a:ahLst/>
            <a:cxnLst/>
            <a:rect r="r" b="b" t="t" l="l"/>
            <a:pathLst>
              <a:path h="1330036" w="7315200">
                <a:moveTo>
                  <a:pt x="0" y="0"/>
                </a:moveTo>
                <a:lnTo>
                  <a:pt x="7315200" y="0"/>
                </a:lnTo>
                <a:lnTo>
                  <a:pt x="7315200" y="1330036"/>
                </a:lnTo>
                <a:lnTo>
                  <a:pt x="0" y="13300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9144000" y="5867012"/>
            <a:ext cx="7315200" cy="1330036"/>
          </a:xfrm>
          <a:custGeom>
            <a:avLst/>
            <a:gdLst/>
            <a:ahLst/>
            <a:cxnLst/>
            <a:rect r="r" b="b" t="t" l="l"/>
            <a:pathLst>
              <a:path h="1330036" w="7315200">
                <a:moveTo>
                  <a:pt x="0" y="0"/>
                </a:moveTo>
                <a:lnTo>
                  <a:pt x="7315200" y="0"/>
                </a:lnTo>
                <a:lnTo>
                  <a:pt x="7315200" y="1330036"/>
                </a:lnTo>
                <a:lnTo>
                  <a:pt x="0" y="13300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9144000" y="7147306"/>
            <a:ext cx="7315200" cy="1330036"/>
          </a:xfrm>
          <a:custGeom>
            <a:avLst/>
            <a:gdLst/>
            <a:ahLst/>
            <a:cxnLst/>
            <a:rect r="r" b="b" t="t" l="l"/>
            <a:pathLst>
              <a:path h="1330036" w="7315200">
                <a:moveTo>
                  <a:pt x="0" y="0"/>
                </a:moveTo>
                <a:lnTo>
                  <a:pt x="7315200" y="0"/>
                </a:lnTo>
                <a:lnTo>
                  <a:pt x="7315200" y="1330036"/>
                </a:lnTo>
                <a:lnTo>
                  <a:pt x="0" y="13300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10722381" y="2465684"/>
            <a:ext cx="4158438" cy="516255"/>
          </a:xfrm>
          <a:prstGeom prst="rect">
            <a:avLst/>
          </a:prstGeom>
        </p:spPr>
        <p:txBody>
          <a:bodyPr anchor="t" rtlCol="false" tIns="0" lIns="0" bIns="0" rIns="0">
            <a:spAutoFit/>
          </a:bodyPr>
          <a:lstStyle/>
          <a:p>
            <a:pPr algn="ctr">
              <a:lnSpc>
                <a:spcPts val="3869"/>
              </a:lnSpc>
            </a:pPr>
            <a:r>
              <a:rPr lang="en-US" sz="4299">
                <a:solidFill>
                  <a:srgbClr val="FFFFFF"/>
                </a:solidFill>
                <a:latin typeface="Bree Serif"/>
                <a:ea typeface="Bree Serif"/>
                <a:cs typeface="Bree Serif"/>
                <a:sym typeface="Bree Serif"/>
              </a:rPr>
              <a:t>Project manager</a:t>
            </a:r>
          </a:p>
        </p:txBody>
      </p:sp>
      <p:sp>
        <p:nvSpPr>
          <p:cNvPr name="TextBox 23" id="23"/>
          <p:cNvSpPr txBox="true"/>
          <p:nvPr/>
        </p:nvSpPr>
        <p:spPr>
          <a:xfrm rot="0">
            <a:off x="10879117" y="3785503"/>
            <a:ext cx="3844966" cy="516255"/>
          </a:xfrm>
          <a:prstGeom prst="rect">
            <a:avLst/>
          </a:prstGeom>
        </p:spPr>
        <p:txBody>
          <a:bodyPr anchor="t" rtlCol="false" tIns="0" lIns="0" bIns="0" rIns="0">
            <a:spAutoFit/>
          </a:bodyPr>
          <a:lstStyle/>
          <a:p>
            <a:pPr algn="ctr">
              <a:lnSpc>
                <a:spcPts val="3869"/>
              </a:lnSpc>
            </a:pPr>
            <a:r>
              <a:rPr lang="en-US" sz="4299">
                <a:solidFill>
                  <a:srgbClr val="FFFFFF"/>
                </a:solidFill>
                <a:latin typeface="Bree Serif"/>
                <a:ea typeface="Bree Serif"/>
                <a:cs typeface="Bree Serif"/>
                <a:sym typeface="Bree Serif"/>
              </a:rPr>
              <a:t>UI/UX designer</a:t>
            </a:r>
          </a:p>
        </p:txBody>
      </p:sp>
      <p:sp>
        <p:nvSpPr>
          <p:cNvPr name="TextBox 24" id="24"/>
          <p:cNvSpPr txBox="true"/>
          <p:nvPr/>
        </p:nvSpPr>
        <p:spPr>
          <a:xfrm rot="0">
            <a:off x="10384049" y="4952048"/>
            <a:ext cx="4835102" cy="516255"/>
          </a:xfrm>
          <a:prstGeom prst="rect">
            <a:avLst/>
          </a:prstGeom>
        </p:spPr>
        <p:txBody>
          <a:bodyPr anchor="t" rtlCol="false" tIns="0" lIns="0" bIns="0" rIns="0">
            <a:spAutoFit/>
          </a:bodyPr>
          <a:lstStyle/>
          <a:p>
            <a:pPr algn="ctr">
              <a:lnSpc>
                <a:spcPts val="3869"/>
              </a:lnSpc>
            </a:pPr>
            <a:r>
              <a:rPr lang="en-US" sz="4299">
                <a:solidFill>
                  <a:srgbClr val="FFFFFF"/>
                </a:solidFill>
                <a:latin typeface="Bree Serif"/>
                <a:ea typeface="Bree Serif"/>
                <a:cs typeface="Bree Serif"/>
                <a:sym typeface="Bree Serif"/>
              </a:rPr>
              <a:t>Database engineer</a:t>
            </a:r>
          </a:p>
        </p:txBody>
      </p:sp>
      <p:sp>
        <p:nvSpPr>
          <p:cNvPr name="TextBox 25" id="25"/>
          <p:cNvSpPr txBox="true"/>
          <p:nvPr/>
        </p:nvSpPr>
        <p:spPr>
          <a:xfrm rot="0">
            <a:off x="10911896" y="6335776"/>
            <a:ext cx="3779408" cy="516255"/>
          </a:xfrm>
          <a:prstGeom prst="rect">
            <a:avLst/>
          </a:prstGeom>
        </p:spPr>
        <p:txBody>
          <a:bodyPr anchor="t" rtlCol="false" tIns="0" lIns="0" bIns="0" rIns="0">
            <a:spAutoFit/>
          </a:bodyPr>
          <a:lstStyle/>
          <a:p>
            <a:pPr algn="ctr">
              <a:lnSpc>
                <a:spcPts val="3869"/>
              </a:lnSpc>
            </a:pPr>
            <a:r>
              <a:rPr lang="en-US" sz="4299">
                <a:solidFill>
                  <a:srgbClr val="FFFFFF"/>
                </a:solidFill>
                <a:latin typeface="Bree Serif"/>
                <a:ea typeface="Bree Serif"/>
                <a:cs typeface="Bree Serif"/>
                <a:sym typeface="Bree Serif"/>
              </a:rPr>
              <a:t>System analyst</a:t>
            </a:r>
          </a:p>
        </p:txBody>
      </p:sp>
      <p:sp>
        <p:nvSpPr>
          <p:cNvPr name="Freeform 26" id="26"/>
          <p:cNvSpPr/>
          <p:nvPr/>
        </p:nvSpPr>
        <p:spPr>
          <a:xfrm flipH="false" flipV="false" rot="0">
            <a:off x="9144000" y="8477342"/>
            <a:ext cx="7315200" cy="1330036"/>
          </a:xfrm>
          <a:custGeom>
            <a:avLst/>
            <a:gdLst/>
            <a:ahLst/>
            <a:cxnLst/>
            <a:rect r="r" b="b" t="t" l="l"/>
            <a:pathLst>
              <a:path h="1330036" w="7315200">
                <a:moveTo>
                  <a:pt x="0" y="0"/>
                </a:moveTo>
                <a:lnTo>
                  <a:pt x="7315200" y="0"/>
                </a:lnTo>
                <a:lnTo>
                  <a:pt x="7315200" y="1330037"/>
                </a:lnTo>
                <a:lnTo>
                  <a:pt x="0" y="13300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9903002" y="8886917"/>
            <a:ext cx="5797196" cy="516255"/>
          </a:xfrm>
          <a:prstGeom prst="rect">
            <a:avLst/>
          </a:prstGeom>
        </p:spPr>
        <p:txBody>
          <a:bodyPr anchor="t" rtlCol="false" tIns="0" lIns="0" bIns="0" rIns="0">
            <a:spAutoFit/>
          </a:bodyPr>
          <a:lstStyle/>
          <a:p>
            <a:pPr algn="ctr">
              <a:lnSpc>
                <a:spcPts val="3869"/>
              </a:lnSpc>
            </a:pPr>
            <a:r>
              <a:rPr lang="en-US" sz="4299">
                <a:solidFill>
                  <a:srgbClr val="FFFFFF"/>
                </a:solidFill>
                <a:latin typeface="Bree Serif"/>
                <a:ea typeface="Bree Serif"/>
                <a:cs typeface="Bree Serif"/>
                <a:sym typeface="Bree Serif"/>
              </a:rPr>
              <a:t>System analyst</a:t>
            </a:r>
          </a:p>
        </p:txBody>
      </p:sp>
      <p:sp>
        <p:nvSpPr>
          <p:cNvPr name="TextBox 28" id="28"/>
          <p:cNvSpPr txBox="true"/>
          <p:nvPr/>
        </p:nvSpPr>
        <p:spPr>
          <a:xfrm rot="0">
            <a:off x="10911896" y="7606623"/>
            <a:ext cx="3779408" cy="516255"/>
          </a:xfrm>
          <a:prstGeom prst="rect">
            <a:avLst/>
          </a:prstGeom>
        </p:spPr>
        <p:txBody>
          <a:bodyPr anchor="t" rtlCol="false" tIns="0" lIns="0" bIns="0" rIns="0">
            <a:spAutoFit/>
          </a:bodyPr>
          <a:lstStyle/>
          <a:p>
            <a:pPr algn="ctr">
              <a:lnSpc>
                <a:spcPts val="3869"/>
              </a:lnSpc>
            </a:pPr>
            <a:r>
              <a:rPr lang="en-US" sz="4299">
                <a:solidFill>
                  <a:srgbClr val="FFFFFF"/>
                </a:solidFill>
                <a:latin typeface="Bree Serif"/>
                <a:ea typeface="Bree Serif"/>
                <a:cs typeface="Bree Serif"/>
                <a:sym typeface="Bree Serif"/>
              </a:rPr>
              <a:t>System analyst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0">
            <a:off x="12812938" y="4832117"/>
            <a:ext cx="6105388" cy="6105388"/>
          </a:xfrm>
          <a:custGeom>
            <a:avLst/>
            <a:gdLst/>
            <a:ahLst/>
            <a:cxnLst/>
            <a:rect r="r" b="b" t="t" l="l"/>
            <a:pathLst>
              <a:path h="6105388" w="6105388">
                <a:moveTo>
                  <a:pt x="6105387" y="0"/>
                </a:moveTo>
                <a:lnTo>
                  <a:pt x="0" y="0"/>
                </a:lnTo>
                <a:lnTo>
                  <a:pt x="0" y="6105387"/>
                </a:lnTo>
                <a:lnTo>
                  <a:pt x="6105387" y="6105387"/>
                </a:lnTo>
                <a:lnTo>
                  <a:pt x="610538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98599" y="2655063"/>
            <a:ext cx="6401753" cy="1355765"/>
          </a:xfrm>
          <a:prstGeom prst="rect">
            <a:avLst/>
          </a:prstGeom>
        </p:spPr>
        <p:txBody>
          <a:bodyPr anchor="t" rtlCol="false" tIns="0" lIns="0" bIns="0" rIns="0">
            <a:spAutoFit/>
          </a:bodyPr>
          <a:lstStyle/>
          <a:p>
            <a:pPr algn="ctr">
              <a:lnSpc>
                <a:spcPts val="4340"/>
              </a:lnSpc>
            </a:pPr>
            <a:r>
              <a:rPr lang="en-US" sz="6200">
                <a:solidFill>
                  <a:srgbClr val="08326D"/>
                </a:solidFill>
                <a:latin typeface="TAN Tangkiwood"/>
                <a:ea typeface="TAN Tangkiwood"/>
                <a:cs typeface="TAN Tangkiwood"/>
                <a:sym typeface="TAN Tangkiwood"/>
              </a:rPr>
              <a:t>Latar Belakang Masalah</a:t>
            </a:r>
          </a:p>
        </p:txBody>
      </p:sp>
      <p:sp>
        <p:nvSpPr>
          <p:cNvPr name="Freeform 5" id="5"/>
          <p:cNvSpPr/>
          <p:nvPr/>
        </p:nvSpPr>
        <p:spPr>
          <a:xfrm flipH="false" flipV="true" rot="0">
            <a:off x="-104775" y="-123825"/>
            <a:ext cx="6105388" cy="6105388"/>
          </a:xfrm>
          <a:custGeom>
            <a:avLst/>
            <a:gdLst/>
            <a:ahLst/>
            <a:cxnLst/>
            <a:rect r="r" b="b" t="t" l="l"/>
            <a:pathLst>
              <a:path h="6105388" w="6105388">
                <a:moveTo>
                  <a:pt x="0" y="6105388"/>
                </a:moveTo>
                <a:lnTo>
                  <a:pt x="6105388" y="6105388"/>
                </a:lnTo>
                <a:lnTo>
                  <a:pt x="6105388" y="0"/>
                </a:lnTo>
                <a:lnTo>
                  <a:pt x="0" y="0"/>
                </a:lnTo>
                <a:lnTo>
                  <a:pt x="0" y="610538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6000613" y="1372383"/>
            <a:ext cx="6401753" cy="1898650"/>
          </a:xfrm>
          <a:prstGeom prst="rect">
            <a:avLst/>
          </a:prstGeom>
        </p:spPr>
        <p:txBody>
          <a:bodyPr anchor="t" rtlCol="false" tIns="0" lIns="0" bIns="0" rIns="0">
            <a:spAutoFit/>
          </a:bodyPr>
          <a:lstStyle/>
          <a:p>
            <a:pPr algn="ctr">
              <a:lnSpc>
                <a:spcPts val="4340"/>
              </a:lnSpc>
            </a:pPr>
            <a:r>
              <a:rPr lang="en-US" sz="6200">
                <a:solidFill>
                  <a:srgbClr val="08326D"/>
                </a:solidFill>
                <a:latin typeface="TAN Tangkiwood"/>
                <a:ea typeface="TAN Tangkiwood"/>
                <a:cs typeface="TAN Tangkiwood"/>
                <a:sym typeface="TAN Tangkiwood"/>
              </a:rPr>
              <a:t>Tujuan Pengembangan Sistem</a:t>
            </a:r>
          </a:p>
        </p:txBody>
      </p:sp>
      <p:sp>
        <p:nvSpPr>
          <p:cNvPr name="Freeform 7" id="7"/>
          <p:cNvSpPr/>
          <p:nvPr/>
        </p:nvSpPr>
        <p:spPr>
          <a:xfrm flipH="false" flipV="true" rot="0">
            <a:off x="-123825" y="-216043"/>
            <a:ext cx="6105388" cy="6105388"/>
          </a:xfrm>
          <a:custGeom>
            <a:avLst/>
            <a:gdLst/>
            <a:ahLst/>
            <a:cxnLst/>
            <a:rect r="r" b="b" t="t" l="l"/>
            <a:pathLst>
              <a:path h="6105388" w="6105388">
                <a:moveTo>
                  <a:pt x="0" y="6105388"/>
                </a:moveTo>
                <a:lnTo>
                  <a:pt x="6105388" y="6105388"/>
                </a:lnTo>
                <a:lnTo>
                  <a:pt x="6105388" y="0"/>
                </a:lnTo>
                <a:lnTo>
                  <a:pt x="0" y="0"/>
                </a:lnTo>
                <a:lnTo>
                  <a:pt x="0" y="6105388"/>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598339" y="4322436"/>
            <a:ext cx="4155744" cy="4794448"/>
            <a:chOff x="0" y="0"/>
            <a:chExt cx="1156383" cy="1334109"/>
          </a:xfrm>
        </p:grpSpPr>
        <p:sp>
          <p:nvSpPr>
            <p:cNvPr name="Freeform 9" id="9"/>
            <p:cNvSpPr/>
            <p:nvPr/>
          </p:nvSpPr>
          <p:spPr>
            <a:xfrm flipH="false" flipV="false" rot="0">
              <a:off x="0" y="0"/>
              <a:ext cx="1156383" cy="1334109"/>
            </a:xfrm>
            <a:custGeom>
              <a:avLst/>
              <a:gdLst/>
              <a:ahLst/>
              <a:cxnLst/>
              <a:rect r="r" b="b" t="t" l="l"/>
              <a:pathLst>
                <a:path h="1334109" w="1156383">
                  <a:moveTo>
                    <a:pt x="95010" y="0"/>
                  </a:moveTo>
                  <a:lnTo>
                    <a:pt x="1061373" y="0"/>
                  </a:lnTo>
                  <a:cubicBezTo>
                    <a:pt x="1113845" y="0"/>
                    <a:pt x="1156383" y="42537"/>
                    <a:pt x="1156383" y="95010"/>
                  </a:cubicBezTo>
                  <a:lnTo>
                    <a:pt x="1156383" y="1239099"/>
                  </a:lnTo>
                  <a:cubicBezTo>
                    <a:pt x="1156383" y="1291572"/>
                    <a:pt x="1113845" y="1334109"/>
                    <a:pt x="1061373" y="1334109"/>
                  </a:cubicBezTo>
                  <a:lnTo>
                    <a:pt x="95010" y="1334109"/>
                  </a:lnTo>
                  <a:cubicBezTo>
                    <a:pt x="42537" y="1334109"/>
                    <a:pt x="0" y="1291572"/>
                    <a:pt x="0" y="1239099"/>
                  </a:cubicBezTo>
                  <a:lnTo>
                    <a:pt x="0" y="95010"/>
                  </a:lnTo>
                  <a:cubicBezTo>
                    <a:pt x="0" y="42537"/>
                    <a:pt x="42537" y="0"/>
                    <a:pt x="95010" y="0"/>
                  </a:cubicBezTo>
                  <a:close/>
                </a:path>
              </a:pathLst>
            </a:custGeom>
            <a:solidFill>
              <a:srgbClr val="08326D"/>
            </a:solidFill>
          </p:spPr>
        </p:sp>
        <p:sp>
          <p:nvSpPr>
            <p:cNvPr name="TextBox 10" id="10"/>
            <p:cNvSpPr txBox="true"/>
            <p:nvPr/>
          </p:nvSpPr>
          <p:spPr>
            <a:xfrm>
              <a:off x="0" y="114300"/>
              <a:ext cx="1156383" cy="1219809"/>
            </a:xfrm>
            <a:prstGeom prst="rect">
              <a:avLst/>
            </a:prstGeom>
          </p:spPr>
          <p:txBody>
            <a:bodyPr anchor="ctr" rtlCol="false" tIns="48082" lIns="48082" bIns="48082" rIns="48082"/>
            <a:lstStyle/>
            <a:p>
              <a:pPr algn="ctr">
                <a:lnSpc>
                  <a:spcPts val="1750"/>
                </a:lnSpc>
              </a:pPr>
            </a:p>
          </p:txBody>
        </p:sp>
      </p:grpSp>
      <p:grpSp>
        <p:nvGrpSpPr>
          <p:cNvPr name="Group 11" id="11"/>
          <p:cNvGrpSpPr/>
          <p:nvPr/>
        </p:nvGrpSpPr>
        <p:grpSpPr>
          <a:xfrm rot="0">
            <a:off x="1481138" y="4205235"/>
            <a:ext cx="4110921" cy="4727212"/>
            <a:chOff x="0" y="0"/>
            <a:chExt cx="1143910" cy="1315400"/>
          </a:xfrm>
        </p:grpSpPr>
        <p:sp>
          <p:nvSpPr>
            <p:cNvPr name="Freeform 12" id="12"/>
            <p:cNvSpPr/>
            <p:nvPr/>
          </p:nvSpPr>
          <p:spPr>
            <a:xfrm flipH="false" flipV="false" rot="0">
              <a:off x="0" y="0"/>
              <a:ext cx="1143910" cy="1315400"/>
            </a:xfrm>
            <a:custGeom>
              <a:avLst/>
              <a:gdLst/>
              <a:ahLst/>
              <a:cxnLst/>
              <a:rect r="r" b="b" t="t" l="l"/>
              <a:pathLst>
                <a:path h="1315400" w="1143910">
                  <a:moveTo>
                    <a:pt x="96046" y="0"/>
                  </a:moveTo>
                  <a:lnTo>
                    <a:pt x="1047864" y="0"/>
                  </a:lnTo>
                  <a:cubicBezTo>
                    <a:pt x="1073337" y="0"/>
                    <a:pt x="1097767" y="10119"/>
                    <a:pt x="1115779" y="28131"/>
                  </a:cubicBezTo>
                  <a:cubicBezTo>
                    <a:pt x="1133791" y="46143"/>
                    <a:pt x="1143910" y="70573"/>
                    <a:pt x="1143910" y="96046"/>
                  </a:cubicBezTo>
                  <a:lnTo>
                    <a:pt x="1143910" y="1219354"/>
                  </a:lnTo>
                  <a:cubicBezTo>
                    <a:pt x="1143910" y="1244827"/>
                    <a:pt x="1133791" y="1269257"/>
                    <a:pt x="1115779" y="1287269"/>
                  </a:cubicBezTo>
                  <a:cubicBezTo>
                    <a:pt x="1097767" y="1305281"/>
                    <a:pt x="1073337" y="1315400"/>
                    <a:pt x="1047864" y="1315400"/>
                  </a:cubicBezTo>
                  <a:lnTo>
                    <a:pt x="96046" y="1315400"/>
                  </a:lnTo>
                  <a:cubicBezTo>
                    <a:pt x="70573" y="1315400"/>
                    <a:pt x="46143" y="1305281"/>
                    <a:pt x="28131" y="1287269"/>
                  </a:cubicBezTo>
                  <a:cubicBezTo>
                    <a:pt x="10119" y="1269257"/>
                    <a:pt x="0" y="1244827"/>
                    <a:pt x="0" y="1219354"/>
                  </a:cubicBezTo>
                  <a:lnTo>
                    <a:pt x="0" y="96046"/>
                  </a:lnTo>
                  <a:cubicBezTo>
                    <a:pt x="0" y="70573"/>
                    <a:pt x="10119" y="46143"/>
                    <a:pt x="28131" y="28131"/>
                  </a:cubicBezTo>
                  <a:cubicBezTo>
                    <a:pt x="46143" y="10119"/>
                    <a:pt x="70573" y="0"/>
                    <a:pt x="96046" y="0"/>
                  </a:cubicBezTo>
                  <a:close/>
                </a:path>
              </a:pathLst>
            </a:custGeom>
            <a:solidFill>
              <a:srgbClr val="3871C1"/>
            </a:solidFill>
          </p:spPr>
        </p:sp>
        <p:sp>
          <p:nvSpPr>
            <p:cNvPr name="TextBox 13" id="13"/>
            <p:cNvSpPr txBox="true"/>
            <p:nvPr/>
          </p:nvSpPr>
          <p:spPr>
            <a:xfrm>
              <a:off x="0" y="114300"/>
              <a:ext cx="1143910" cy="1201100"/>
            </a:xfrm>
            <a:prstGeom prst="rect">
              <a:avLst/>
            </a:prstGeom>
          </p:spPr>
          <p:txBody>
            <a:bodyPr anchor="ctr" rtlCol="false" tIns="48082" lIns="48082" bIns="48082" rIns="48082"/>
            <a:lstStyle/>
            <a:p>
              <a:pPr algn="ctr">
                <a:lnSpc>
                  <a:spcPts val="1750"/>
                </a:lnSpc>
              </a:pPr>
            </a:p>
          </p:txBody>
        </p:sp>
      </p:grpSp>
      <p:sp>
        <p:nvSpPr>
          <p:cNvPr name="TextBox 14" id="14"/>
          <p:cNvSpPr txBox="true"/>
          <p:nvPr/>
        </p:nvSpPr>
        <p:spPr>
          <a:xfrm rot="0">
            <a:off x="1987638" y="4784492"/>
            <a:ext cx="3097920" cy="3521075"/>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FFFFFF"/>
                </a:solidFill>
                <a:latin typeface="DM Sans"/>
                <a:ea typeface="DM Sans"/>
                <a:cs typeface="DM Sans"/>
                <a:sym typeface="DM Sans"/>
              </a:rPr>
              <a:t>Proses laundry masih manual</a:t>
            </a:r>
          </a:p>
          <a:p>
            <a:pPr algn="just" marL="431801" indent="-215900" lvl="1">
              <a:lnSpc>
                <a:spcPts val="2800"/>
              </a:lnSpc>
              <a:buFont typeface="Arial"/>
              <a:buChar char="•"/>
            </a:pPr>
            <a:r>
              <a:rPr lang="en-US" sz="2000">
                <a:solidFill>
                  <a:srgbClr val="FFFFFF"/>
                </a:solidFill>
                <a:latin typeface="DM Sans"/>
                <a:ea typeface="DM Sans"/>
                <a:cs typeface="DM Sans"/>
                <a:sym typeface="DM Sans"/>
              </a:rPr>
              <a:t>Pencatatan pesanan rawan kesalahan</a:t>
            </a:r>
          </a:p>
          <a:p>
            <a:pPr algn="just" marL="431801" indent="-215900" lvl="1">
              <a:lnSpc>
                <a:spcPts val="2800"/>
              </a:lnSpc>
              <a:buFont typeface="Arial"/>
              <a:buChar char="•"/>
            </a:pPr>
            <a:r>
              <a:rPr lang="en-US" sz="2000">
                <a:solidFill>
                  <a:srgbClr val="FFFFFF"/>
                </a:solidFill>
                <a:latin typeface="DM Sans"/>
                <a:ea typeface="DM Sans"/>
                <a:cs typeface="DM Sans"/>
                <a:sym typeface="DM Sans"/>
              </a:rPr>
              <a:t>Pelanggan sulit melacak status laundry</a:t>
            </a:r>
          </a:p>
          <a:p>
            <a:pPr algn="just" marL="431801" indent="-215900" lvl="1">
              <a:lnSpc>
                <a:spcPts val="2800"/>
              </a:lnSpc>
              <a:buFont typeface="Arial"/>
              <a:buChar char="•"/>
            </a:pPr>
            <a:r>
              <a:rPr lang="en-US" sz="2000">
                <a:solidFill>
                  <a:srgbClr val="FFFFFF"/>
                </a:solidFill>
                <a:latin typeface="DM Sans"/>
                <a:ea typeface="DM Sans"/>
                <a:cs typeface="DM Sans"/>
                <a:sym typeface="DM Sans"/>
              </a:rPr>
              <a:t>Admin dan kurir belum terintegrasi</a:t>
            </a:r>
          </a:p>
          <a:p>
            <a:pPr algn="just">
              <a:lnSpc>
                <a:spcPts val="2800"/>
              </a:lnSpc>
              <a:spcBef>
                <a:spcPct val="0"/>
              </a:spcBef>
            </a:pPr>
          </a:p>
        </p:txBody>
      </p:sp>
      <p:grpSp>
        <p:nvGrpSpPr>
          <p:cNvPr name="Group 15" id="15"/>
          <p:cNvGrpSpPr/>
          <p:nvPr/>
        </p:nvGrpSpPr>
        <p:grpSpPr>
          <a:xfrm rot="0">
            <a:off x="7010988" y="3642939"/>
            <a:ext cx="4155744" cy="4794448"/>
            <a:chOff x="0" y="0"/>
            <a:chExt cx="1156383" cy="1334109"/>
          </a:xfrm>
        </p:grpSpPr>
        <p:sp>
          <p:nvSpPr>
            <p:cNvPr name="Freeform 16" id="16"/>
            <p:cNvSpPr/>
            <p:nvPr/>
          </p:nvSpPr>
          <p:spPr>
            <a:xfrm flipH="false" flipV="false" rot="0">
              <a:off x="0" y="0"/>
              <a:ext cx="1156383" cy="1334109"/>
            </a:xfrm>
            <a:custGeom>
              <a:avLst/>
              <a:gdLst/>
              <a:ahLst/>
              <a:cxnLst/>
              <a:rect r="r" b="b" t="t" l="l"/>
              <a:pathLst>
                <a:path h="1334109" w="1156383">
                  <a:moveTo>
                    <a:pt x="95010" y="0"/>
                  </a:moveTo>
                  <a:lnTo>
                    <a:pt x="1061373" y="0"/>
                  </a:lnTo>
                  <a:cubicBezTo>
                    <a:pt x="1113845" y="0"/>
                    <a:pt x="1156383" y="42537"/>
                    <a:pt x="1156383" y="95010"/>
                  </a:cubicBezTo>
                  <a:lnTo>
                    <a:pt x="1156383" y="1239099"/>
                  </a:lnTo>
                  <a:cubicBezTo>
                    <a:pt x="1156383" y="1291572"/>
                    <a:pt x="1113845" y="1334109"/>
                    <a:pt x="1061373" y="1334109"/>
                  </a:cubicBezTo>
                  <a:lnTo>
                    <a:pt x="95010" y="1334109"/>
                  </a:lnTo>
                  <a:cubicBezTo>
                    <a:pt x="42537" y="1334109"/>
                    <a:pt x="0" y="1291572"/>
                    <a:pt x="0" y="1239099"/>
                  </a:cubicBezTo>
                  <a:lnTo>
                    <a:pt x="0" y="95010"/>
                  </a:lnTo>
                  <a:cubicBezTo>
                    <a:pt x="0" y="42537"/>
                    <a:pt x="42537" y="0"/>
                    <a:pt x="95010" y="0"/>
                  </a:cubicBezTo>
                  <a:close/>
                </a:path>
              </a:pathLst>
            </a:custGeom>
            <a:solidFill>
              <a:srgbClr val="08326D"/>
            </a:solidFill>
          </p:spPr>
        </p:sp>
        <p:sp>
          <p:nvSpPr>
            <p:cNvPr name="TextBox 17" id="17"/>
            <p:cNvSpPr txBox="true"/>
            <p:nvPr/>
          </p:nvSpPr>
          <p:spPr>
            <a:xfrm>
              <a:off x="0" y="114300"/>
              <a:ext cx="1156383" cy="1219809"/>
            </a:xfrm>
            <a:prstGeom prst="rect">
              <a:avLst/>
            </a:prstGeom>
          </p:spPr>
          <p:txBody>
            <a:bodyPr anchor="ctr" rtlCol="false" tIns="48082" lIns="48082" bIns="48082" rIns="48082"/>
            <a:lstStyle/>
            <a:p>
              <a:pPr algn="ctr">
                <a:lnSpc>
                  <a:spcPts val="1750"/>
                </a:lnSpc>
              </a:pPr>
            </a:p>
          </p:txBody>
        </p:sp>
      </p:grpSp>
      <p:grpSp>
        <p:nvGrpSpPr>
          <p:cNvPr name="Group 18" id="18"/>
          <p:cNvGrpSpPr/>
          <p:nvPr/>
        </p:nvGrpSpPr>
        <p:grpSpPr>
          <a:xfrm rot="0">
            <a:off x="6893788" y="3525738"/>
            <a:ext cx="4110921" cy="4727212"/>
            <a:chOff x="0" y="0"/>
            <a:chExt cx="1143910" cy="1315400"/>
          </a:xfrm>
        </p:grpSpPr>
        <p:sp>
          <p:nvSpPr>
            <p:cNvPr name="Freeform 19" id="19"/>
            <p:cNvSpPr/>
            <p:nvPr/>
          </p:nvSpPr>
          <p:spPr>
            <a:xfrm flipH="false" flipV="false" rot="0">
              <a:off x="0" y="0"/>
              <a:ext cx="1143910" cy="1315400"/>
            </a:xfrm>
            <a:custGeom>
              <a:avLst/>
              <a:gdLst/>
              <a:ahLst/>
              <a:cxnLst/>
              <a:rect r="r" b="b" t="t" l="l"/>
              <a:pathLst>
                <a:path h="1315400" w="1143910">
                  <a:moveTo>
                    <a:pt x="96046" y="0"/>
                  </a:moveTo>
                  <a:lnTo>
                    <a:pt x="1047864" y="0"/>
                  </a:lnTo>
                  <a:cubicBezTo>
                    <a:pt x="1073337" y="0"/>
                    <a:pt x="1097767" y="10119"/>
                    <a:pt x="1115779" y="28131"/>
                  </a:cubicBezTo>
                  <a:cubicBezTo>
                    <a:pt x="1133791" y="46143"/>
                    <a:pt x="1143910" y="70573"/>
                    <a:pt x="1143910" y="96046"/>
                  </a:cubicBezTo>
                  <a:lnTo>
                    <a:pt x="1143910" y="1219354"/>
                  </a:lnTo>
                  <a:cubicBezTo>
                    <a:pt x="1143910" y="1244827"/>
                    <a:pt x="1133791" y="1269257"/>
                    <a:pt x="1115779" y="1287269"/>
                  </a:cubicBezTo>
                  <a:cubicBezTo>
                    <a:pt x="1097767" y="1305281"/>
                    <a:pt x="1073337" y="1315400"/>
                    <a:pt x="1047864" y="1315400"/>
                  </a:cubicBezTo>
                  <a:lnTo>
                    <a:pt x="96046" y="1315400"/>
                  </a:lnTo>
                  <a:cubicBezTo>
                    <a:pt x="70573" y="1315400"/>
                    <a:pt x="46143" y="1305281"/>
                    <a:pt x="28131" y="1287269"/>
                  </a:cubicBezTo>
                  <a:cubicBezTo>
                    <a:pt x="10119" y="1269257"/>
                    <a:pt x="0" y="1244827"/>
                    <a:pt x="0" y="1219354"/>
                  </a:cubicBezTo>
                  <a:lnTo>
                    <a:pt x="0" y="96046"/>
                  </a:lnTo>
                  <a:cubicBezTo>
                    <a:pt x="0" y="70573"/>
                    <a:pt x="10119" y="46143"/>
                    <a:pt x="28131" y="28131"/>
                  </a:cubicBezTo>
                  <a:cubicBezTo>
                    <a:pt x="46143" y="10119"/>
                    <a:pt x="70573" y="0"/>
                    <a:pt x="96046" y="0"/>
                  </a:cubicBezTo>
                  <a:close/>
                </a:path>
              </a:pathLst>
            </a:custGeom>
            <a:solidFill>
              <a:srgbClr val="3871C1"/>
            </a:solidFill>
          </p:spPr>
        </p:sp>
        <p:sp>
          <p:nvSpPr>
            <p:cNvPr name="TextBox 20" id="20"/>
            <p:cNvSpPr txBox="true"/>
            <p:nvPr/>
          </p:nvSpPr>
          <p:spPr>
            <a:xfrm>
              <a:off x="0" y="114300"/>
              <a:ext cx="1143910" cy="1201100"/>
            </a:xfrm>
            <a:prstGeom prst="rect">
              <a:avLst/>
            </a:prstGeom>
          </p:spPr>
          <p:txBody>
            <a:bodyPr anchor="ctr" rtlCol="false" tIns="48082" lIns="48082" bIns="48082" rIns="48082"/>
            <a:lstStyle/>
            <a:p>
              <a:pPr algn="ctr">
                <a:lnSpc>
                  <a:spcPts val="1750"/>
                </a:lnSpc>
              </a:pPr>
            </a:p>
          </p:txBody>
        </p:sp>
      </p:grpSp>
      <p:sp>
        <p:nvSpPr>
          <p:cNvPr name="TextBox 21" id="21"/>
          <p:cNvSpPr txBox="true"/>
          <p:nvPr/>
        </p:nvSpPr>
        <p:spPr>
          <a:xfrm rot="0">
            <a:off x="7400288" y="4104995"/>
            <a:ext cx="3097920" cy="3521075"/>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FFFFFF"/>
                </a:solidFill>
                <a:latin typeface="DM Sans"/>
                <a:ea typeface="DM Sans"/>
                <a:cs typeface="DM Sans"/>
                <a:sym typeface="DM Sans"/>
              </a:rPr>
              <a:t>Digitalisasi p</a:t>
            </a:r>
            <a:r>
              <a:rPr lang="en-US" sz="2000">
                <a:solidFill>
                  <a:srgbClr val="FFFFFF"/>
                </a:solidFill>
                <a:latin typeface="DM Sans"/>
                <a:ea typeface="DM Sans"/>
                <a:cs typeface="DM Sans"/>
                <a:sym typeface="DM Sans"/>
              </a:rPr>
              <a:t>roses laundry</a:t>
            </a:r>
          </a:p>
          <a:p>
            <a:pPr algn="just" marL="431801" indent="-215900" lvl="1">
              <a:lnSpc>
                <a:spcPts val="2800"/>
              </a:lnSpc>
              <a:buFont typeface="Arial"/>
              <a:buChar char="•"/>
            </a:pPr>
            <a:r>
              <a:rPr lang="en-US" sz="2000">
                <a:solidFill>
                  <a:srgbClr val="FFFFFF"/>
                </a:solidFill>
                <a:latin typeface="DM Sans"/>
                <a:ea typeface="DM Sans"/>
                <a:cs typeface="DM Sans"/>
                <a:sym typeface="DM Sans"/>
              </a:rPr>
              <a:t>Mempermudah pemesanan &amp; pembayaran</a:t>
            </a:r>
          </a:p>
          <a:p>
            <a:pPr algn="just" marL="431801" indent="-215900" lvl="1">
              <a:lnSpc>
                <a:spcPts val="2800"/>
              </a:lnSpc>
              <a:buFont typeface="Arial"/>
              <a:buChar char="•"/>
            </a:pPr>
            <a:r>
              <a:rPr lang="en-US" sz="2000">
                <a:solidFill>
                  <a:srgbClr val="FFFFFF"/>
                </a:solidFill>
                <a:latin typeface="DM Sans"/>
                <a:ea typeface="DM Sans"/>
                <a:cs typeface="DM Sans"/>
                <a:sym typeface="DM Sans"/>
              </a:rPr>
              <a:t>M</a:t>
            </a:r>
            <a:r>
              <a:rPr lang="en-US" sz="2000">
                <a:solidFill>
                  <a:srgbClr val="FFFFFF"/>
                </a:solidFill>
                <a:latin typeface="DM Sans"/>
                <a:ea typeface="DM Sans"/>
                <a:cs typeface="DM Sans"/>
                <a:sym typeface="DM Sans"/>
              </a:rPr>
              <a:t>emudahkan admin &amp; kurir</a:t>
            </a:r>
          </a:p>
          <a:p>
            <a:pPr algn="just" marL="431801" indent="-215900" lvl="1">
              <a:lnSpc>
                <a:spcPts val="2800"/>
              </a:lnSpc>
              <a:buFont typeface="Arial"/>
              <a:buChar char="•"/>
            </a:pPr>
            <a:r>
              <a:rPr lang="en-US" sz="2000">
                <a:solidFill>
                  <a:srgbClr val="FFFFFF"/>
                </a:solidFill>
                <a:latin typeface="DM Sans"/>
                <a:ea typeface="DM Sans"/>
                <a:cs typeface="DM Sans"/>
                <a:sym typeface="DM Sans"/>
              </a:rPr>
              <a:t>Meningkatkan efisiensi dan pelayanan</a:t>
            </a:r>
          </a:p>
          <a:p>
            <a:pPr algn="just">
              <a:lnSpc>
                <a:spcPts val="2800"/>
              </a:lnSpc>
              <a:spcBef>
                <a:spcPct val="0"/>
              </a:spcBef>
            </a:pPr>
          </a:p>
        </p:txBody>
      </p:sp>
      <p:sp>
        <p:nvSpPr>
          <p:cNvPr name="TextBox 22" id="22"/>
          <p:cNvSpPr txBox="true"/>
          <p:nvPr/>
        </p:nvSpPr>
        <p:spPr>
          <a:xfrm rot="0">
            <a:off x="11176258" y="2465319"/>
            <a:ext cx="6401753" cy="1355725"/>
          </a:xfrm>
          <a:prstGeom prst="rect">
            <a:avLst/>
          </a:prstGeom>
        </p:spPr>
        <p:txBody>
          <a:bodyPr anchor="t" rtlCol="false" tIns="0" lIns="0" bIns="0" rIns="0">
            <a:spAutoFit/>
          </a:bodyPr>
          <a:lstStyle/>
          <a:p>
            <a:pPr algn="ctr">
              <a:lnSpc>
                <a:spcPts val="4340"/>
              </a:lnSpc>
            </a:pPr>
            <a:r>
              <a:rPr lang="en-US" sz="6200">
                <a:solidFill>
                  <a:srgbClr val="08326D"/>
                </a:solidFill>
                <a:latin typeface="TAN Tangkiwood"/>
                <a:ea typeface="TAN Tangkiwood"/>
                <a:cs typeface="TAN Tangkiwood"/>
                <a:sym typeface="TAN Tangkiwood"/>
              </a:rPr>
              <a:t>Ruang Lingkup Sistem</a:t>
            </a:r>
          </a:p>
        </p:txBody>
      </p:sp>
      <p:grpSp>
        <p:nvGrpSpPr>
          <p:cNvPr name="Group 23" id="23"/>
          <p:cNvGrpSpPr/>
          <p:nvPr/>
        </p:nvGrpSpPr>
        <p:grpSpPr>
          <a:xfrm rot="0">
            <a:off x="12423638" y="4138000"/>
            <a:ext cx="4155744" cy="4794448"/>
            <a:chOff x="0" y="0"/>
            <a:chExt cx="1156383" cy="1334109"/>
          </a:xfrm>
        </p:grpSpPr>
        <p:sp>
          <p:nvSpPr>
            <p:cNvPr name="Freeform 24" id="24"/>
            <p:cNvSpPr/>
            <p:nvPr/>
          </p:nvSpPr>
          <p:spPr>
            <a:xfrm flipH="false" flipV="false" rot="0">
              <a:off x="0" y="0"/>
              <a:ext cx="1156383" cy="1334109"/>
            </a:xfrm>
            <a:custGeom>
              <a:avLst/>
              <a:gdLst/>
              <a:ahLst/>
              <a:cxnLst/>
              <a:rect r="r" b="b" t="t" l="l"/>
              <a:pathLst>
                <a:path h="1334109" w="1156383">
                  <a:moveTo>
                    <a:pt x="95010" y="0"/>
                  </a:moveTo>
                  <a:lnTo>
                    <a:pt x="1061373" y="0"/>
                  </a:lnTo>
                  <a:cubicBezTo>
                    <a:pt x="1113845" y="0"/>
                    <a:pt x="1156383" y="42537"/>
                    <a:pt x="1156383" y="95010"/>
                  </a:cubicBezTo>
                  <a:lnTo>
                    <a:pt x="1156383" y="1239099"/>
                  </a:lnTo>
                  <a:cubicBezTo>
                    <a:pt x="1156383" y="1291572"/>
                    <a:pt x="1113845" y="1334109"/>
                    <a:pt x="1061373" y="1334109"/>
                  </a:cubicBezTo>
                  <a:lnTo>
                    <a:pt x="95010" y="1334109"/>
                  </a:lnTo>
                  <a:cubicBezTo>
                    <a:pt x="42537" y="1334109"/>
                    <a:pt x="0" y="1291572"/>
                    <a:pt x="0" y="1239099"/>
                  </a:cubicBezTo>
                  <a:lnTo>
                    <a:pt x="0" y="95010"/>
                  </a:lnTo>
                  <a:cubicBezTo>
                    <a:pt x="0" y="42537"/>
                    <a:pt x="42537" y="0"/>
                    <a:pt x="95010" y="0"/>
                  </a:cubicBezTo>
                  <a:close/>
                </a:path>
              </a:pathLst>
            </a:custGeom>
            <a:solidFill>
              <a:srgbClr val="08326D"/>
            </a:solidFill>
          </p:spPr>
        </p:sp>
        <p:sp>
          <p:nvSpPr>
            <p:cNvPr name="TextBox 25" id="25"/>
            <p:cNvSpPr txBox="true"/>
            <p:nvPr/>
          </p:nvSpPr>
          <p:spPr>
            <a:xfrm>
              <a:off x="0" y="114300"/>
              <a:ext cx="1156383" cy="1219809"/>
            </a:xfrm>
            <a:prstGeom prst="rect">
              <a:avLst/>
            </a:prstGeom>
          </p:spPr>
          <p:txBody>
            <a:bodyPr anchor="ctr" rtlCol="false" tIns="48082" lIns="48082" bIns="48082" rIns="48082"/>
            <a:lstStyle/>
            <a:p>
              <a:pPr algn="ctr">
                <a:lnSpc>
                  <a:spcPts val="1750"/>
                </a:lnSpc>
              </a:pPr>
            </a:p>
          </p:txBody>
        </p:sp>
      </p:grpSp>
      <p:grpSp>
        <p:nvGrpSpPr>
          <p:cNvPr name="Group 26" id="26"/>
          <p:cNvGrpSpPr/>
          <p:nvPr/>
        </p:nvGrpSpPr>
        <p:grpSpPr>
          <a:xfrm rot="0">
            <a:off x="12306437" y="4020800"/>
            <a:ext cx="4110921" cy="4727212"/>
            <a:chOff x="0" y="0"/>
            <a:chExt cx="1143910" cy="1315400"/>
          </a:xfrm>
        </p:grpSpPr>
        <p:sp>
          <p:nvSpPr>
            <p:cNvPr name="Freeform 27" id="27"/>
            <p:cNvSpPr/>
            <p:nvPr/>
          </p:nvSpPr>
          <p:spPr>
            <a:xfrm flipH="false" flipV="false" rot="0">
              <a:off x="0" y="0"/>
              <a:ext cx="1143910" cy="1315400"/>
            </a:xfrm>
            <a:custGeom>
              <a:avLst/>
              <a:gdLst/>
              <a:ahLst/>
              <a:cxnLst/>
              <a:rect r="r" b="b" t="t" l="l"/>
              <a:pathLst>
                <a:path h="1315400" w="1143910">
                  <a:moveTo>
                    <a:pt x="96046" y="0"/>
                  </a:moveTo>
                  <a:lnTo>
                    <a:pt x="1047864" y="0"/>
                  </a:lnTo>
                  <a:cubicBezTo>
                    <a:pt x="1073337" y="0"/>
                    <a:pt x="1097767" y="10119"/>
                    <a:pt x="1115779" y="28131"/>
                  </a:cubicBezTo>
                  <a:cubicBezTo>
                    <a:pt x="1133791" y="46143"/>
                    <a:pt x="1143910" y="70573"/>
                    <a:pt x="1143910" y="96046"/>
                  </a:cubicBezTo>
                  <a:lnTo>
                    <a:pt x="1143910" y="1219354"/>
                  </a:lnTo>
                  <a:cubicBezTo>
                    <a:pt x="1143910" y="1244827"/>
                    <a:pt x="1133791" y="1269257"/>
                    <a:pt x="1115779" y="1287269"/>
                  </a:cubicBezTo>
                  <a:cubicBezTo>
                    <a:pt x="1097767" y="1305281"/>
                    <a:pt x="1073337" y="1315400"/>
                    <a:pt x="1047864" y="1315400"/>
                  </a:cubicBezTo>
                  <a:lnTo>
                    <a:pt x="96046" y="1315400"/>
                  </a:lnTo>
                  <a:cubicBezTo>
                    <a:pt x="70573" y="1315400"/>
                    <a:pt x="46143" y="1305281"/>
                    <a:pt x="28131" y="1287269"/>
                  </a:cubicBezTo>
                  <a:cubicBezTo>
                    <a:pt x="10119" y="1269257"/>
                    <a:pt x="0" y="1244827"/>
                    <a:pt x="0" y="1219354"/>
                  </a:cubicBezTo>
                  <a:lnTo>
                    <a:pt x="0" y="96046"/>
                  </a:lnTo>
                  <a:cubicBezTo>
                    <a:pt x="0" y="70573"/>
                    <a:pt x="10119" y="46143"/>
                    <a:pt x="28131" y="28131"/>
                  </a:cubicBezTo>
                  <a:cubicBezTo>
                    <a:pt x="46143" y="10119"/>
                    <a:pt x="70573" y="0"/>
                    <a:pt x="96046" y="0"/>
                  </a:cubicBezTo>
                  <a:close/>
                </a:path>
              </a:pathLst>
            </a:custGeom>
            <a:solidFill>
              <a:srgbClr val="3871C1"/>
            </a:solidFill>
          </p:spPr>
        </p:sp>
        <p:sp>
          <p:nvSpPr>
            <p:cNvPr name="TextBox 28" id="28"/>
            <p:cNvSpPr txBox="true"/>
            <p:nvPr/>
          </p:nvSpPr>
          <p:spPr>
            <a:xfrm>
              <a:off x="0" y="114300"/>
              <a:ext cx="1143910" cy="1201100"/>
            </a:xfrm>
            <a:prstGeom prst="rect">
              <a:avLst/>
            </a:prstGeom>
          </p:spPr>
          <p:txBody>
            <a:bodyPr anchor="ctr" rtlCol="false" tIns="48082" lIns="48082" bIns="48082" rIns="48082"/>
            <a:lstStyle/>
            <a:p>
              <a:pPr algn="ctr">
                <a:lnSpc>
                  <a:spcPts val="1750"/>
                </a:lnSpc>
              </a:pPr>
            </a:p>
          </p:txBody>
        </p:sp>
      </p:grpSp>
      <p:sp>
        <p:nvSpPr>
          <p:cNvPr name="TextBox 29" id="29"/>
          <p:cNvSpPr txBox="true"/>
          <p:nvPr/>
        </p:nvSpPr>
        <p:spPr>
          <a:xfrm rot="0">
            <a:off x="12812938" y="4600056"/>
            <a:ext cx="3332663" cy="3026014"/>
          </a:xfrm>
          <a:prstGeom prst="rect">
            <a:avLst/>
          </a:prstGeom>
        </p:spPr>
        <p:txBody>
          <a:bodyPr anchor="t" rtlCol="false" tIns="0" lIns="0" bIns="0" rIns="0">
            <a:spAutoFit/>
          </a:bodyPr>
          <a:lstStyle/>
          <a:p>
            <a:pPr algn="just" marL="464520" indent="-232260" lvl="1">
              <a:lnSpc>
                <a:spcPts val="3012"/>
              </a:lnSpc>
              <a:buFont typeface="Arial"/>
              <a:buChar char="•"/>
            </a:pPr>
            <a:r>
              <a:rPr lang="en-US" sz="2151">
                <a:solidFill>
                  <a:srgbClr val="FFFFFF"/>
                </a:solidFill>
                <a:latin typeface="DM Sans"/>
                <a:ea typeface="DM Sans"/>
                <a:cs typeface="DM Sans"/>
                <a:sym typeface="DM Sans"/>
              </a:rPr>
              <a:t>Aplikasi berbasis mobile (Android)</a:t>
            </a:r>
          </a:p>
          <a:p>
            <a:pPr algn="just">
              <a:lnSpc>
                <a:spcPts val="3012"/>
              </a:lnSpc>
            </a:pPr>
          </a:p>
          <a:p>
            <a:pPr algn="just">
              <a:lnSpc>
                <a:spcPts val="3012"/>
              </a:lnSpc>
            </a:pPr>
            <a:r>
              <a:rPr lang="en-US" sz="2151">
                <a:solidFill>
                  <a:srgbClr val="FFFFFF"/>
                </a:solidFill>
                <a:latin typeface="DM Sans"/>
                <a:ea typeface="DM Sans"/>
                <a:cs typeface="DM Sans"/>
                <a:sym typeface="DM Sans"/>
              </a:rPr>
              <a:t>Digunakan oleh:</a:t>
            </a:r>
          </a:p>
          <a:p>
            <a:pPr algn="just" marL="464520" indent="-232260" lvl="1">
              <a:lnSpc>
                <a:spcPts val="3012"/>
              </a:lnSpc>
              <a:buFont typeface="Arial"/>
              <a:buChar char="•"/>
            </a:pPr>
            <a:r>
              <a:rPr lang="en-US" sz="2151">
                <a:solidFill>
                  <a:srgbClr val="FFFFFF"/>
                </a:solidFill>
                <a:latin typeface="DM Sans"/>
                <a:ea typeface="DM Sans"/>
                <a:cs typeface="DM Sans"/>
                <a:sym typeface="DM Sans"/>
              </a:rPr>
              <a:t>Admin</a:t>
            </a:r>
          </a:p>
          <a:p>
            <a:pPr algn="just" marL="464520" indent="-232260" lvl="1">
              <a:lnSpc>
                <a:spcPts val="3012"/>
              </a:lnSpc>
              <a:buFont typeface="Arial"/>
              <a:buChar char="•"/>
            </a:pPr>
            <a:r>
              <a:rPr lang="en-US" sz="2151">
                <a:solidFill>
                  <a:srgbClr val="FFFFFF"/>
                </a:solidFill>
                <a:latin typeface="DM Sans"/>
                <a:ea typeface="DM Sans"/>
                <a:cs typeface="DM Sans"/>
                <a:sym typeface="DM Sans"/>
              </a:rPr>
              <a:t>Pelanggan</a:t>
            </a:r>
          </a:p>
          <a:p>
            <a:pPr algn="just" marL="464520" indent="-232260" lvl="1">
              <a:lnSpc>
                <a:spcPts val="3012"/>
              </a:lnSpc>
              <a:buFont typeface="Arial"/>
              <a:buChar char="•"/>
            </a:pPr>
            <a:r>
              <a:rPr lang="en-US" sz="2151">
                <a:solidFill>
                  <a:srgbClr val="FFFFFF"/>
                </a:solidFill>
                <a:latin typeface="DM Sans"/>
                <a:ea typeface="DM Sans"/>
                <a:cs typeface="DM Sans"/>
                <a:sym typeface="DM Sans"/>
              </a:rPr>
              <a:t>K</a:t>
            </a:r>
            <a:r>
              <a:rPr lang="en-US" sz="2151">
                <a:solidFill>
                  <a:srgbClr val="FFFFFF"/>
                </a:solidFill>
                <a:latin typeface="DM Sans"/>
                <a:ea typeface="DM Sans"/>
                <a:cs typeface="DM Sans"/>
                <a:sym typeface="DM Sans"/>
              </a:rPr>
              <a:t>urir</a:t>
            </a:r>
          </a:p>
          <a:p>
            <a:pPr algn="just">
              <a:lnSpc>
                <a:spcPts val="3012"/>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0">
            <a:off x="12306437" y="4286387"/>
            <a:ext cx="6105388" cy="6105388"/>
          </a:xfrm>
          <a:custGeom>
            <a:avLst/>
            <a:gdLst/>
            <a:ahLst/>
            <a:cxnLst/>
            <a:rect r="r" b="b" t="t" l="l"/>
            <a:pathLst>
              <a:path h="6105388" w="6105388">
                <a:moveTo>
                  <a:pt x="6105388" y="0"/>
                </a:moveTo>
                <a:lnTo>
                  <a:pt x="0" y="0"/>
                </a:lnTo>
                <a:lnTo>
                  <a:pt x="0" y="6105388"/>
                </a:lnTo>
                <a:lnTo>
                  <a:pt x="6105388" y="6105388"/>
                </a:lnTo>
                <a:lnTo>
                  <a:pt x="610538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742247" y="1219200"/>
            <a:ext cx="12803506" cy="1187463"/>
          </a:xfrm>
          <a:prstGeom prst="rect">
            <a:avLst/>
          </a:prstGeom>
        </p:spPr>
        <p:txBody>
          <a:bodyPr anchor="t" rtlCol="false" tIns="0" lIns="0" bIns="0" rIns="0">
            <a:spAutoFit/>
          </a:bodyPr>
          <a:lstStyle/>
          <a:p>
            <a:pPr algn="ctr">
              <a:lnSpc>
                <a:spcPts val="6370"/>
              </a:lnSpc>
            </a:pPr>
            <a:r>
              <a:rPr lang="en-US" sz="9100">
                <a:solidFill>
                  <a:srgbClr val="08326D"/>
                </a:solidFill>
                <a:latin typeface="TAN Tangkiwood"/>
                <a:ea typeface="TAN Tangkiwood"/>
                <a:cs typeface="TAN Tangkiwood"/>
                <a:sym typeface="TAN Tangkiwood"/>
              </a:rPr>
              <a:t>Aktor dan Hak Akses</a:t>
            </a:r>
          </a:p>
        </p:txBody>
      </p:sp>
      <p:sp>
        <p:nvSpPr>
          <p:cNvPr name="Freeform 5" id="5"/>
          <p:cNvSpPr/>
          <p:nvPr/>
        </p:nvSpPr>
        <p:spPr>
          <a:xfrm flipH="false" flipV="true" rot="0">
            <a:off x="-104775" y="-123825"/>
            <a:ext cx="6105388" cy="6105388"/>
          </a:xfrm>
          <a:custGeom>
            <a:avLst/>
            <a:gdLst/>
            <a:ahLst/>
            <a:cxnLst/>
            <a:rect r="r" b="b" t="t" l="l"/>
            <a:pathLst>
              <a:path h="6105388" w="6105388">
                <a:moveTo>
                  <a:pt x="0" y="6105388"/>
                </a:moveTo>
                <a:lnTo>
                  <a:pt x="6105388" y="6105388"/>
                </a:lnTo>
                <a:lnTo>
                  <a:pt x="6105388" y="0"/>
                </a:lnTo>
                <a:lnTo>
                  <a:pt x="0" y="0"/>
                </a:lnTo>
                <a:lnTo>
                  <a:pt x="0" y="6105388"/>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Object 6" id="6"/>
          <p:cNvGraphicFramePr/>
          <p:nvPr/>
        </p:nvGraphicFramePr>
        <p:xfrm>
          <a:off x="4141433" y="2549523"/>
          <a:ext cx="3771900" cy="2514600"/>
        </p:xfrm>
        <a:graphic>
          <a:graphicData uri="http://schemas.openxmlformats.org/presentationml/2006/ole">
            <p:oleObj imgW="4521200" imgH="3263900" r:id="rId6" progId="Excel.Sheet.12" name="Worksheet">
              <p:embed/>
              <p:pic>
                <p:nvPicPr>
                  <p:cNvPr name="" id="0"/>
                  <p:cNvPicPr/>
                  <p:nvPr/>
                </p:nvPicPr>
                <p:blipFill>
                  <a:blip r:embed="rId5"/>
                  <a:stretch>
                    <a:fillRect/>
                  </a:stretch>
                </p:blipFill>
                <p:spPr>
                  <a:xfrm>
                    <a:off x="1270000" y="1270000"/>
                    <a:ext cx="1270000" cy="1270000"/>
                  </a:xfrm>
                  <a:prstGeom prst="rect"/>
                </p:spPr>
              </p:pic>
            </p:oleObj>
          </a:graphicData>
        </a:graphic>
      </p:graphicFrame>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0">
            <a:off x="12727099" y="4363978"/>
            <a:ext cx="6105388" cy="6105388"/>
          </a:xfrm>
          <a:custGeom>
            <a:avLst/>
            <a:gdLst/>
            <a:ahLst/>
            <a:cxnLst/>
            <a:rect r="r" b="b" t="t" l="l"/>
            <a:pathLst>
              <a:path h="6105388" w="6105388">
                <a:moveTo>
                  <a:pt x="6105388" y="0"/>
                </a:moveTo>
                <a:lnTo>
                  <a:pt x="0" y="0"/>
                </a:lnTo>
                <a:lnTo>
                  <a:pt x="0" y="6105388"/>
                </a:lnTo>
                <a:lnTo>
                  <a:pt x="6105388" y="6105388"/>
                </a:lnTo>
                <a:lnTo>
                  <a:pt x="610538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742247" y="1181100"/>
            <a:ext cx="12803506" cy="1044607"/>
          </a:xfrm>
          <a:prstGeom prst="rect">
            <a:avLst/>
          </a:prstGeom>
        </p:spPr>
        <p:txBody>
          <a:bodyPr anchor="t" rtlCol="false" tIns="0" lIns="0" bIns="0" rIns="0">
            <a:spAutoFit/>
          </a:bodyPr>
          <a:lstStyle/>
          <a:p>
            <a:pPr algn="ctr">
              <a:lnSpc>
                <a:spcPts val="5530"/>
              </a:lnSpc>
            </a:pPr>
            <a:r>
              <a:rPr lang="en-US" sz="7900">
                <a:solidFill>
                  <a:srgbClr val="08326D"/>
                </a:solidFill>
                <a:latin typeface="TAN Tangkiwood"/>
                <a:ea typeface="TAN Tangkiwood"/>
                <a:cs typeface="TAN Tangkiwood"/>
                <a:sym typeface="TAN Tangkiwood"/>
              </a:rPr>
              <a:t>Tahapan Pengembangan Sistem</a:t>
            </a:r>
          </a:p>
        </p:txBody>
      </p:sp>
      <p:sp>
        <p:nvSpPr>
          <p:cNvPr name="Freeform 5" id="5"/>
          <p:cNvSpPr/>
          <p:nvPr/>
        </p:nvSpPr>
        <p:spPr>
          <a:xfrm flipH="false" flipV="true" rot="0">
            <a:off x="-104775" y="-123825"/>
            <a:ext cx="6105388" cy="6105388"/>
          </a:xfrm>
          <a:custGeom>
            <a:avLst/>
            <a:gdLst/>
            <a:ahLst/>
            <a:cxnLst/>
            <a:rect r="r" b="b" t="t" l="l"/>
            <a:pathLst>
              <a:path h="6105388" w="6105388">
                <a:moveTo>
                  <a:pt x="0" y="6105388"/>
                </a:moveTo>
                <a:lnTo>
                  <a:pt x="6105388" y="6105388"/>
                </a:lnTo>
                <a:lnTo>
                  <a:pt x="6105388" y="0"/>
                </a:lnTo>
                <a:lnTo>
                  <a:pt x="0" y="0"/>
                </a:lnTo>
                <a:lnTo>
                  <a:pt x="0" y="610538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4454116" y="2481701"/>
            <a:ext cx="7692828" cy="937126"/>
          </a:xfrm>
          <a:custGeom>
            <a:avLst/>
            <a:gdLst/>
            <a:ahLst/>
            <a:cxnLst/>
            <a:rect r="r" b="b" t="t" l="l"/>
            <a:pathLst>
              <a:path h="937126" w="7692828">
                <a:moveTo>
                  <a:pt x="7692828" y="0"/>
                </a:moveTo>
                <a:lnTo>
                  <a:pt x="0" y="0"/>
                </a:lnTo>
                <a:lnTo>
                  <a:pt x="0" y="937126"/>
                </a:lnTo>
                <a:lnTo>
                  <a:pt x="7692828" y="937126"/>
                </a:lnTo>
                <a:lnTo>
                  <a:pt x="769282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4454116" y="3716152"/>
            <a:ext cx="7692828" cy="937126"/>
          </a:xfrm>
          <a:custGeom>
            <a:avLst/>
            <a:gdLst/>
            <a:ahLst/>
            <a:cxnLst/>
            <a:rect r="r" b="b" t="t" l="l"/>
            <a:pathLst>
              <a:path h="937126" w="7692828">
                <a:moveTo>
                  <a:pt x="7692828" y="0"/>
                </a:moveTo>
                <a:lnTo>
                  <a:pt x="0" y="0"/>
                </a:lnTo>
                <a:lnTo>
                  <a:pt x="0" y="937126"/>
                </a:lnTo>
                <a:lnTo>
                  <a:pt x="7692828" y="937126"/>
                </a:lnTo>
                <a:lnTo>
                  <a:pt x="769282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4454116" y="4950603"/>
            <a:ext cx="7692828" cy="937126"/>
          </a:xfrm>
          <a:custGeom>
            <a:avLst/>
            <a:gdLst/>
            <a:ahLst/>
            <a:cxnLst/>
            <a:rect r="r" b="b" t="t" l="l"/>
            <a:pathLst>
              <a:path h="937126" w="7692828">
                <a:moveTo>
                  <a:pt x="7692828" y="0"/>
                </a:moveTo>
                <a:lnTo>
                  <a:pt x="0" y="0"/>
                </a:lnTo>
                <a:lnTo>
                  <a:pt x="0" y="937127"/>
                </a:lnTo>
                <a:lnTo>
                  <a:pt x="7692828" y="937127"/>
                </a:lnTo>
                <a:lnTo>
                  <a:pt x="769282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0">
            <a:off x="4454116" y="6185055"/>
            <a:ext cx="7692828" cy="937126"/>
          </a:xfrm>
          <a:custGeom>
            <a:avLst/>
            <a:gdLst/>
            <a:ahLst/>
            <a:cxnLst/>
            <a:rect r="r" b="b" t="t" l="l"/>
            <a:pathLst>
              <a:path h="937126" w="7692828">
                <a:moveTo>
                  <a:pt x="7692828" y="0"/>
                </a:moveTo>
                <a:lnTo>
                  <a:pt x="0" y="0"/>
                </a:lnTo>
                <a:lnTo>
                  <a:pt x="0" y="937126"/>
                </a:lnTo>
                <a:lnTo>
                  <a:pt x="7692828" y="937126"/>
                </a:lnTo>
                <a:lnTo>
                  <a:pt x="769282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false" rot="0">
            <a:off x="4454116" y="7416672"/>
            <a:ext cx="7692828" cy="937126"/>
          </a:xfrm>
          <a:custGeom>
            <a:avLst/>
            <a:gdLst/>
            <a:ahLst/>
            <a:cxnLst/>
            <a:rect r="r" b="b" t="t" l="l"/>
            <a:pathLst>
              <a:path h="937126" w="7692828">
                <a:moveTo>
                  <a:pt x="7692828" y="0"/>
                </a:moveTo>
                <a:lnTo>
                  <a:pt x="0" y="0"/>
                </a:lnTo>
                <a:lnTo>
                  <a:pt x="0" y="937126"/>
                </a:lnTo>
                <a:lnTo>
                  <a:pt x="7692828" y="937126"/>
                </a:lnTo>
                <a:lnTo>
                  <a:pt x="769282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5536539" y="2861420"/>
            <a:ext cx="5969834" cy="320562"/>
          </a:xfrm>
          <a:prstGeom prst="rect">
            <a:avLst/>
          </a:prstGeom>
        </p:spPr>
        <p:txBody>
          <a:bodyPr anchor="t" rtlCol="false" tIns="0" lIns="0" bIns="0" rIns="0">
            <a:spAutoFit/>
          </a:bodyPr>
          <a:lstStyle/>
          <a:p>
            <a:pPr algn="l">
              <a:lnSpc>
                <a:spcPts val="2154"/>
              </a:lnSpc>
            </a:pPr>
            <a:r>
              <a:rPr lang="en-US" sz="3077" b="true">
                <a:solidFill>
                  <a:srgbClr val="064FB5"/>
                </a:solidFill>
                <a:latin typeface="DM Sans Bold"/>
                <a:ea typeface="DM Sans Bold"/>
                <a:cs typeface="DM Sans Bold"/>
                <a:sym typeface="DM Sans Bold"/>
              </a:rPr>
              <a:t>Identifikasi kebutuhan</a:t>
            </a:r>
          </a:p>
        </p:txBody>
      </p:sp>
      <p:sp>
        <p:nvSpPr>
          <p:cNvPr name="TextBox 12" id="12"/>
          <p:cNvSpPr txBox="true"/>
          <p:nvPr/>
        </p:nvSpPr>
        <p:spPr>
          <a:xfrm rot="0">
            <a:off x="5536539" y="4095872"/>
            <a:ext cx="5969834" cy="320562"/>
          </a:xfrm>
          <a:prstGeom prst="rect">
            <a:avLst/>
          </a:prstGeom>
        </p:spPr>
        <p:txBody>
          <a:bodyPr anchor="t" rtlCol="false" tIns="0" lIns="0" bIns="0" rIns="0">
            <a:spAutoFit/>
          </a:bodyPr>
          <a:lstStyle/>
          <a:p>
            <a:pPr algn="l">
              <a:lnSpc>
                <a:spcPts val="2154"/>
              </a:lnSpc>
            </a:pPr>
            <a:r>
              <a:rPr lang="en-US" sz="3077" b="true">
                <a:solidFill>
                  <a:srgbClr val="064FB5"/>
                </a:solidFill>
                <a:latin typeface="DM Sans Bold"/>
                <a:ea typeface="DM Sans Bold"/>
                <a:cs typeface="DM Sans Bold"/>
                <a:sym typeface="DM Sans Bold"/>
              </a:rPr>
              <a:t>Analisis Sistem</a:t>
            </a:r>
          </a:p>
        </p:txBody>
      </p:sp>
      <p:sp>
        <p:nvSpPr>
          <p:cNvPr name="TextBox 13" id="13"/>
          <p:cNvSpPr txBox="true"/>
          <p:nvPr/>
        </p:nvSpPr>
        <p:spPr>
          <a:xfrm rot="0">
            <a:off x="5536539" y="5330323"/>
            <a:ext cx="5969834" cy="320562"/>
          </a:xfrm>
          <a:prstGeom prst="rect">
            <a:avLst/>
          </a:prstGeom>
        </p:spPr>
        <p:txBody>
          <a:bodyPr anchor="t" rtlCol="false" tIns="0" lIns="0" bIns="0" rIns="0">
            <a:spAutoFit/>
          </a:bodyPr>
          <a:lstStyle/>
          <a:p>
            <a:pPr algn="l">
              <a:lnSpc>
                <a:spcPts val="2154"/>
              </a:lnSpc>
            </a:pPr>
            <a:r>
              <a:rPr lang="en-US" sz="3077" b="true">
                <a:solidFill>
                  <a:srgbClr val="064FB5"/>
                </a:solidFill>
                <a:latin typeface="DM Sans Bold"/>
                <a:ea typeface="DM Sans Bold"/>
                <a:cs typeface="DM Sans Bold"/>
                <a:sym typeface="DM Sans Bold"/>
              </a:rPr>
              <a:t>Perancangan Sistem</a:t>
            </a:r>
          </a:p>
        </p:txBody>
      </p:sp>
      <p:sp>
        <p:nvSpPr>
          <p:cNvPr name="TextBox 14" id="14"/>
          <p:cNvSpPr txBox="true"/>
          <p:nvPr/>
        </p:nvSpPr>
        <p:spPr>
          <a:xfrm rot="0">
            <a:off x="5536539" y="6563357"/>
            <a:ext cx="5969834" cy="320562"/>
          </a:xfrm>
          <a:prstGeom prst="rect">
            <a:avLst/>
          </a:prstGeom>
        </p:spPr>
        <p:txBody>
          <a:bodyPr anchor="t" rtlCol="false" tIns="0" lIns="0" bIns="0" rIns="0">
            <a:spAutoFit/>
          </a:bodyPr>
          <a:lstStyle/>
          <a:p>
            <a:pPr algn="l">
              <a:lnSpc>
                <a:spcPts val="2154"/>
              </a:lnSpc>
            </a:pPr>
            <a:r>
              <a:rPr lang="en-US" sz="3077" b="true">
                <a:solidFill>
                  <a:srgbClr val="064FB5"/>
                </a:solidFill>
                <a:latin typeface="DM Sans Bold"/>
                <a:ea typeface="DM Sans Bold"/>
                <a:cs typeface="DM Sans Bold"/>
                <a:sym typeface="DM Sans Bold"/>
              </a:rPr>
              <a:t>Desain UI &amp; Prototype</a:t>
            </a:r>
          </a:p>
        </p:txBody>
      </p:sp>
      <p:sp>
        <p:nvSpPr>
          <p:cNvPr name="TextBox 15" id="15"/>
          <p:cNvSpPr txBox="true"/>
          <p:nvPr/>
        </p:nvSpPr>
        <p:spPr>
          <a:xfrm rot="0">
            <a:off x="5536539" y="7796392"/>
            <a:ext cx="5969834" cy="320562"/>
          </a:xfrm>
          <a:prstGeom prst="rect">
            <a:avLst/>
          </a:prstGeom>
        </p:spPr>
        <p:txBody>
          <a:bodyPr anchor="t" rtlCol="false" tIns="0" lIns="0" bIns="0" rIns="0">
            <a:spAutoFit/>
          </a:bodyPr>
          <a:lstStyle/>
          <a:p>
            <a:pPr algn="l">
              <a:lnSpc>
                <a:spcPts val="2154"/>
              </a:lnSpc>
            </a:pPr>
            <a:r>
              <a:rPr lang="en-US" sz="3077" b="true">
                <a:solidFill>
                  <a:srgbClr val="064FB5"/>
                </a:solidFill>
                <a:latin typeface="DM Sans Bold"/>
                <a:ea typeface="DM Sans Bold"/>
                <a:cs typeface="DM Sans Bold"/>
                <a:sym typeface="DM Sans Bold"/>
              </a:rPr>
              <a:t>Pengujian Prototype</a:t>
            </a:r>
          </a:p>
        </p:txBody>
      </p:sp>
      <p:sp>
        <p:nvSpPr>
          <p:cNvPr name="Freeform 16" id="16"/>
          <p:cNvSpPr/>
          <p:nvPr/>
        </p:nvSpPr>
        <p:spPr>
          <a:xfrm flipH="true" flipV="false" rot="0">
            <a:off x="4454116" y="8553823"/>
            <a:ext cx="7692828" cy="937126"/>
          </a:xfrm>
          <a:custGeom>
            <a:avLst/>
            <a:gdLst/>
            <a:ahLst/>
            <a:cxnLst/>
            <a:rect r="r" b="b" t="t" l="l"/>
            <a:pathLst>
              <a:path h="937126" w="7692828">
                <a:moveTo>
                  <a:pt x="7692828" y="0"/>
                </a:moveTo>
                <a:lnTo>
                  <a:pt x="0" y="0"/>
                </a:lnTo>
                <a:lnTo>
                  <a:pt x="0" y="937127"/>
                </a:lnTo>
                <a:lnTo>
                  <a:pt x="7692828" y="937127"/>
                </a:lnTo>
                <a:lnTo>
                  <a:pt x="769282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5536539" y="8933543"/>
            <a:ext cx="5969834" cy="320562"/>
          </a:xfrm>
          <a:prstGeom prst="rect">
            <a:avLst/>
          </a:prstGeom>
        </p:spPr>
        <p:txBody>
          <a:bodyPr anchor="t" rtlCol="false" tIns="0" lIns="0" bIns="0" rIns="0">
            <a:spAutoFit/>
          </a:bodyPr>
          <a:lstStyle/>
          <a:p>
            <a:pPr algn="l">
              <a:lnSpc>
                <a:spcPts val="2154"/>
              </a:lnSpc>
            </a:pPr>
            <a:r>
              <a:rPr lang="en-US" sz="3077" b="true">
                <a:solidFill>
                  <a:srgbClr val="064FB5"/>
                </a:solidFill>
                <a:latin typeface="DM Sans Bold"/>
                <a:ea typeface="DM Sans Bold"/>
                <a:cs typeface="DM Sans Bold"/>
                <a:sym typeface="DM Sans Bold"/>
              </a:rPr>
              <a:t>Evaluasi &amp; Perbaikan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13279" y="1404344"/>
            <a:ext cx="17261442" cy="8025406"/>
          </a:xfrm>
          <a:custGeom>
            <a:avLst/>
            <a:gdLst/>
            <a:ahLst/>
            <a:cxnLst/>
            <a:rect r="r" b="b" t="t" l="l"/>
            <a:pathLst>
              <a:path h="8025406" w="17261442">
                <a:moveTo>
                  <a:pt x="0" y="0"/>
                </a:moveTo>
                <a:lnTo>
                  <a:pt x="17261442" y="0"/>
                </a:lnTo>
                <a:lnTo>
                  <a:pt x="17261442" y="8025406"/>
                </a:lnTo>
                <a:lnTo>
                  <a:pt x="0" y="8025406"/>
                </a:lnTo>
                <a:lnTo>
                  <a:pt x="0" y="0"/>
                </a:lnTo>
                <a:close/>
              </a:path>
            </a:pathLst>
          </a:custGeom>
          <a:blipFill>
            <a:blip r:embed="rId3"/>
            <a:stretch>
              <a:fillRect l="-1091" t="0" r="-1091" b="0"/>
            </a:stretch>
          </a:blipFill>
        </p:spPr>
      </p:sp>
      <p:sp>
        <p:nvSpPr>
          <p:cNvPr name="TextBox 4" id="4"/>
          <p:cNvSpPr txBox="true"/>
          <p:nvPr/>
        </p:nvSpPr>
        <p:spPr>
          <a:xfrm rot="0">
            <a:off x="513279" y="321642"/>
            <a:ext cx="2087881" cy="1082702"/>
          </a:xfrm>
          <a:prstGeom prst="rect">
            <a:avLst/>
          </a:prstGeom>
        </p:spPr>
        <p:txBody>
          <a:bodyPr anchor="t" rtlCol="false" tIns="0" lIns="0" bIns="0" rIns="0">
            <a:spAutoFit/>
          </a:bodyPr>
          <a:lstStyle/>
          <a:p>
            <a:pPr algn="ctr">
              <a:lnSpc>
                <a:spcPts val="5740"/>
              </a:lnSpc>
            </a:pPr>
            <a:r>
              <a:rPr lang="en-US" sz="8200">
                <a:solidFill>
                  <a:srgbClr val="08326D"/>
                </a:solidFill>
                <a:latin typeface="TAN Tangkiwood"/>
                <a:ea typeface="TAN Tangkiwood"/>
                <a:cs typeface="TAN Tangkiwood"/>
                <a:sym typeface="TAN Tangkiwood"/>
              </a:rPr>
              <a:t>ERD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378819" y="1428750"/>
            <a:ext cx="11530361" cy="8552038"/>
          </a:xfrm>
          <a:custGeom>
            <a:avLst/>
            <a:gdLst/>
            <a:ahLst/>
            <a:cxnLst/>
            <a:rect r="r" b="b" t="t" l="l"/>
            <a:pathLst>
              <a:path h="8552038" w="11530361">
                <a:moveTo>
                  <a:pt x="0" y="0"/>
                </a:moveTo>
                <a:lnTo>
                  <a:pt x="11530362" y="0"/>
                </a:lnTo>
                <a:lnTo>
                  <a:pt x="11530362" y="8552038"/>
                </a:lnTo>
                <a:lnTo>
                  <a:pt x="0" y="8552038"/>
                </a:lnTo>
                <a:lnTo>
                  <a:pt x="0" y="0"/>
                </a:lnTo>
                <a:close/>
              </a:path>
            </a:pathLst>
          </a:custGeom>
          <a:blipFill>
            <a:blip r:embed="rId3"/>
            <a:stretch>
              <a:fillRect l="0" t="-2623" r="0" b="-2623"/>
            </a:stretch>
          </a:blipFill>
        </p:spPr>
      </p:sp>
      <p:sp>
        <p:nvSpPr>
          <p:cNvPr name="TextBox 4" id="4"/>
          <p:cNvSpPr txBox="true"/>
          <p:nvPr/>
        </p:nvSpPr>
        <p:spPr>
          <a:xfrm rot="0">
            <a:off x="464493" y="346048"/>
            <a:ext cx="8317231" cy="1082702"/>
          </a:xfrm>
          <a:prstGeom prst="rect">
            <a:avLst/>
          </a:prstGeom>
        </p:spPr>
        <p:txBody>
          <a:bodyPr anchor="t" rtlCol="false" tIns="0" lIns="0" bIns="0" rIns="0">
            <a:spAutoFit/>
          </a:bodyPr>
          <a:lstStyle/>
          <a:p>
            <a:pPr algn="ctr">
              <a:lnSpc>
                <a:spcPts val="5740"/>
              </a:lnSpc>
            </a:pPr>
            <a:r>
              <a:rPr lang="en-US" sz="8200">
                <a:solidFill>
                  <a:srgbClr val="08326D"/>
                </a:solidFill>
                <a:latin typeface="TAN Tangkiwood"/>
                <a:ea typeface="TAN Tangkiwood"/>
                <a:cs typeface="TAN Tangkiwood"/>
                <a:sym typeface="TAN Tangkiwood"/>
              </a:rPr>
              <a:t>UML (Class Diagram)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327564" y="1244627"/>
            <a:ext cx="7804561" cy="8769170"/>
          </a:xfrm>
          <a:custGeom>
            <a:avLst/>
            <a:gdLst/>
            <a:ahLst/>
            <a:cxnLst/>
            <a:rect r="r" b="b" t="t" l="l"/>
            <a:pathLst>
              <a:path h="8769170" w="7804561">
                <a:moveTo>
                  <a:pt x="0" y="0"/>
                </a:moveTo>
                <a:lnTo>
                  <a:pt x="7804561" y="0"/>
                </a:lnTo>
                <a:lnTo>
                  <a:pt x="7804561" y="8769170"/>
                </a:lnTo>
                <a:lnTo>
                  <a:pt x="0" y="8769170"/>
                </a:lnTo>
                <a:lnTo>
                  <a:pt x="0" y="0"/>
                </a:lnTo>
                <a:close/>
              </a:path>
            </a:pathLst>
          </a:custGeom>
          <a:blipFill>
            <a:blip r:embed="rId3"/>
            <a:stretch>
              <a:fillRect l="0" t="0" r="0" b="0"/>
            </a:stretch>
          </a:blipFill>
        </p:spPr>
      </p:sp>
      <p:sp>
        <p:nvSpPr>
          <p:cNvPr name="TextBox 4" id="4"/>
          <p:cNvSpPr txBox="true"/>
          <p:nvPr/>
        </p:nvSpPr>
        <p:spPr>
          <a:xfrm rot="0">
            <a:off x="-1074189" y="161925"/>
            <a:ext cx="12803506" cy="1082702"/>
          </a:xfrm>
          <a:prstGeom prst="rect">
            <a:avLst/>
          </a:prstGeom>
        </p:spPr>
        <p:txBody>
          <a:bodyPr anchor="t" rtlCol="false" tIns="0" lIns="0" bIns="0" rIns="0">
            <a:spAutoFit/>
          </a:bodyPr>
          <a:lstStyle/>
          <a:p>
            <a:pPr algn="ctr">
              <a:lnSpc>
                <a:spcPts val="5740"/>
              </a:lnSpc>
            </a:pPr>
            <a:r>
              <a:rPr lang="en-US" sz="8200">
                <a:solidFill>
                  <a:srgbClr val="08326D"/>
                </a:solidFill>
                <a:latin typeface="TAN Tangkiwood"/>
                <a:ea typeface="TAN Tangkiwood"/>
                <a:cs typeface="TAN Tangkiwood"/>
                <a:sym typeface="TAN Tangkiwood"/>
              </a:rPr>
              <a:t>UML (Use Case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954394" y="1494180"/>
            <a:ext cx="8766535" cy="8235498"/>
          </a:xfrm>
          <a:custGeom>
            <a:avLst/>
            <a:gdLst/>
            <a:ahLst/>
            <a:cxnLst/>
            <a:rect r="r" b="b" t="t" l="l"/>
            <a:pathLst>
              <a:path h="8235498" w="8766535">
                <a:moveTo>
                  <a:pt x="0" y="0"/>
                </a:moveTo>
                <a:lnTo>
                  <a:pt x="8766534" y="0"/>
                </a:lnTo>
                <a:lnTo>
                  <a:pt x="8766534" y="8235498"/>
                </a:lnTo>
                <a:lnTo>
                  <a:pt x="0" y="8235498"/>
                </a:lnTo>
                <a:lnTo>
                  <a:pt x="0" y="0"/>
                </a:lnTo>
                <a:close/>
              </a:path>
            </a:pathLst>
          </a:custGeom>
          <a:blipFill>
            <a:blip r:embed="rId3"/>
            <a:stretch>
              <a:fillRect l="-159" t="0" r="-159" b="-1563"/>
            </a:stretch>
          </a:blipFill>
        </p:spPr>
      </p:sp>
      <p:sp>
        <p:nvSpPr>
          <p:cNvPr name="TextBox 4" id="4"/>
          <p:cNvSpPr txBox="true"/>
          <p:nvPr/>
        </p:nvSpPr>
        <p:spPr>
          <a:xfrm rot="0">
            <a:off x="-1074189" y="161925"/>
            <a:ext cx="12803506" cy="1082702"/>
          </a:xfrm>
          <a:prstGeom prst="rect">
            <a:avLst/>
          </a:prstGeom>
        </p:spPr>
        <p:txBody>
          <a:bodyPr anchor="t" rtlCol="false" tIns="0" lIns="0" bIns="0" rIns="0">
            <a:spAutoFit/>
          </a:bodyPr>
          <a:lstStyle/>
          <a:p>
            <a:pPr algn="ctr">
              <a:lnSpc>
                <a:spcPts val="5740"/>
              </a:lnSpc>
            </a:pPr>
            <a:r>
              <a:rPr lang="en-US" sz="8200">
                <a:solidFill>
                  <a:srgbClr val="08326D"/>
                </a:solidFill>
                <a:latin typeface="TAN Tangkiwood"/>
                <a:ea typeface="TAN Tangkiwood"/>
                <a:cs typeface="TAN Tangkiwood"/>
                <a:sym typeface="TAN Tangkiwood"/>
              </a:rPr>
              <a:t>UML (Sequence Diagram)</a:t>
            </a:r>
          </a:p>
        </p:txBody>
      </p:sp>
      <p:sp>
        <p:nvSpPr>
          <p:cNvPr name="TextBox 5" id="5"/>
          <p:cNvSpPr txBox="true"/>
          <p:nvPr/>
        </p:nvSpPr>
        <p:spPr>
          <a:xfrm rot="0">
            <a:off x="11094914" y="109872"/>
            <a:ext cx="6746677" cy="918828"/>
          </a:xfrm>
          <a:prstGeom prst="rect">
            <a:avLst/>
          </a:prstGeom>
        </p:spPr>
        <p:txBody>
          <a:bodyPr anchor="t" rtlCol="false" tIns="0" lIns="0" bIns="0" rIns="0">
            <a:spAutoFit/>
          </a:bodyPr>
          <a:lstStyle/>
          <a:p>
            <a:pPr algn="ctr">
              <a:lnSpc>
                <a:spcPts val="6580"/>
              </a:lnSpc>
              <a:spcBef>
                <a:spcPct val="0"/>
              </a:spcBef>
            </a:pPr>
            <a:r>
              <a:rPr lang="en-US" sz="4700">
                <a:solidFill>
                  <a:srgbClr val="08326D"/>
                </a:solidFill>
                <a:latin typeface="TAN Tangkiwood"/>
                <a:ea typeface="TAN Tangkiwood"/>
                <a:cs typeface="TAN Tangkiwood"/>
                <a:sym typeface="TAN Tangkiwood"/>
              </a:rPr>
              <a:t>Placing a laundry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DAG-124LMww</dc:identifier>
  <dcterms:modified xsi:type="dcterms:W3CDTF">2011-08-01T06:04:30Z</dcterms:modified>
  <cp:revision>1</cp:revision>
  <dc:title>UI/UX designer</dc:title>
</cp:coreProperties>
</file>